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59" r:id="rId5"/>
    <p:sldId id="260" r:id="rId6"/>
    <p:sldId id="261" r:id="rId7"/>
    <p:sldId id="262" r:id="rId8"/>
    <p:sldId id="263" r:id="rId9"/>
    <p:sldId id="264" r:id="rId10"/>
    <p:sldId id="266" r:id="rId11"/>
    <p:sldId id="267" r:id="rId12"/>
    <p:sldId id="270" r:id="rId13"/>
    <p:sldId id="271" r:id="rId14"/>
    <p:sldId id="272" r:id="rId1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3" d="100"/>
          <a:sy n="53" d="100"/>
        </p:scale>
        <p:origin x="-96" y="-34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A483448D-3A78-4528-A469-B745A65DA480}" type="slidenum">
              <a:rPr lang="en-US" smtClean="0"/>
              <a:pPr/>
              <a:t>‹#›</a:t>
            </a:fld>
            <a:endParaRPr lang="en-US"/>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5" name="Нижний колонтитул 4"/>
          <p:cNvSpPr>
            <a:spLocks noGrp="1"/>
          </p:cNvSpPr>
          <p:nvPr>
            <p:ph type="ftr" sz="quarter" idx="11"/>
          </p:nvPr>
        </p:nvSpPr>
        <p:spPr>
          <a:xfrm>
            <a:off x="800100" y="6172200"/>
            <a:ext cx="4000500" cy="457200"/>
          </a:xfrm>
        </p:spPr>
        <p:txBody>
          <a:bodyPr/>
          <a:lstStyle/>
          <a:p>
            <a:endParaRPr lang="en-US"/>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6" name="Нижний колонтитул 5"/>
          <p:cNvSpPr>
            <a:spLocks noGrp="1"/>
          </p:cNvSpPr>
          <p:nvPr>
            <p:ph type="ftr" sz="quarter" idx="11"/>
          </p:nvPr>
        </p:nvSpPr>
        <p:spPr>
          <a:xfrm>
            <a:off x="914400" y="6172200"/>
            <a:ext cx="3886200" cy="457200"/>
          </a:xfrm>
        </p:spPr>
        <p:txBody>
          <a:bodyPr/>
          <a:lstStyle/>
          <a:p>
            <a:endParaRPr lang="en-US"/>
          </a:p>
        </p:txBody>
      </p:sp>
      <p:sp>
        <p:nvSpPr>
          <p:cNvPr id="7" name="Номер слайда 6"/>
          <p:cNvSpPr>
            <a:spLocks noGrp="1"/>
          </p:cNvSpPr>
          <p:nvPr>
            <p:ph type="sldNum" sz="quarter" idx="12"/>
          </p:nvPr>
        </p:nvSpPr>
        <p:spPr>
          <a:xfrm>
            <a:off x="146304" y="6208776"/>
            <a:ext cx="457200" cy="457200"/>
          </a:xfrm>
        </p:spPr>
        <p:txBody>
          <a:bodyPr/>
          <a:lstStyle/>
          <a:p>
            <a:fld id="{A483448D-3A78-4528-A469-B745A65DA480}" type="slidenum">
              <a:rPr lang="en-US" smtClean="0"/>
              <a:pPr/>
              <a:t>‹#›</a:t>
            </a:fld>
            <a:endParaRPr lang="en-US"/>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10/18/2021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7EAF463A-BC7C-46EE-9F1E-7F377CCA4891}" type="datetimeFigureOut">
              <a:rPr lang="en-US" smtClean="0"/>
              <a:pPr/>
              <a:t>10/18/2021</a:t>
            </a:fld>
            <a:endParaRPr lang="en-US"/>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p:txBody>
          <a:bodyPr>
            <a:noAutofit/>
          </a:bodyPr>
          <a:lstStyle/>
          <a:p>
            <a:pPr marL="381000" indent="-381000" algn="l" eaLnBrk="1" hangingPunct="1">
              <a:lnSpc>
                <a:spcPct val="80000"/>
              </a:lnSpc>
              <a:buFontTx/>
              <a:buAutoNum type="arabicPeriod"/>
            </a:pPr>
            <a:r>
              <a:rPr lang="en-US" sz="2400" b="1" u="sng" dirty="0" smtClean="0"/>
              <a:t>Entrepreneurship. Enterprise: definition, essence</a:t>
            </a:r>
          </a:p>
          <a:p>
            <a:pPr marL="381000" indent="-381000" algn="l" eaLnBrk="1" hangingPunct="1">
              <a:lnSpc>
                <a:spcPct val="80000"/>
              </a:lnSpc>
              <a:buFontTx/>
              <a:buAutoNum type="arabicPeriod"/>
            </a:pPr>
            <a:r>
              <a:rPr lang="en-US" sz="2400" b="1" u="sng" dirty="0" smtClean="0"/>
              <a:t>Classification according to various criteria.</a:t>
            </a:r>
          </a:p>
          <a:p>
            <a:pPr marL="381000" indent="-381000" algn="l" eaLnBrk="1" hangingPunct="1">
              <a:lnSpc>
                <a:spcPct val="80000"/>
              </a:lnSpc>
              <a:buFontTx/>
              <a:buAutoNum type="arabicPeriod"/>
            </a:pPr>
            <a:r>
              <a:rPr lang="en-US" sz="2400" b="1" u="sng" dirty="0" smtClean="0"/>
              <a:t>The system of statistical indicators of the enterprise</a:t>
            </a:r>
            <a:endParaRPr lang="ru-RU" sz="2400" b="1" u="sng" dirty="0" smtClean="0"/>
          </a:p>
        </p:txBody>
      </p:sp>
      <p:sp>
        <p:nvSpPr>
          <p:cNvPr id="3074" name="Rectangle 2"/>
          <p:cNvSpPr>
            <a:spLocks noGrp="1" noChangeArrowheads="1"/>
          </p:cNvSpPr>
          <p:nvPr>
            <p:ph type="ctrTitle"/>
          </p:nvPr>
        </p:nvSpPr>
        <p:spPr/>
        <p:txBody>
          <a:bodyPr>
            <a:normAutofit/>
          </a:bodyPr>
          <a:lstStyle/>
          <a:p>
            <a:pPr eaLnBrk="1" hangingPunct="1"/>
            <a:r>
              <a:rPr lang="en-US" b="1" dirty="0" smtClean="0"/>
              <a:t>Topic 1. Enterprise as an object of study.</a:t>
            </a:r>
            <a:endParaRPr lang="ru-RU" sz="4400" b="1"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1"/>
          <p:cNvSpPr>
            <a:spLocks noChangeArrowheads="1"/>
          </p:cNvSpPr>
          <p:nvPr/>
        </p:nvSpPr>
        <p:spPr bwMode="auto">
          <a:xfrm>
            <a:off x="0" y="1"/>
            <a:ext cx="8929688" cy="2246769"/>
          </a:xfrm>
          <a:prstGeom prst="rect">
            <a:avLst/>
          </a:prstGeom>
          <a:noFill/>
          <a:ln w="9525">
            <a:noFill/>
            <a:miter lim="800000"/>
            <a:headEnd/>
            <a:tailEnd/>
          </a:ln>
        </p:spPr>
        <p:txBody>
          <a:bodyPr wrap="square">
            <a:spAutoFit/>
          </a:bodyPr>
          <a:lstStyle/>
          <a:p>
            <a:r>
              <a:rPr lang="en-US" sz="2000" b="1" i="1" dirty="0" smtClean="0">
                <a:solidFill>
                  <a:srgbClr val="FF0000"/>
                </a:solidFill>
                <a:latin typeface="Cambria" pitchFamily="18" charset="0"/>
              </a:rPr>
              <a:t>Entrepreneurship is the ability to rationally and most efficiently combine resources to produce economic benefits</a:t>
            </a:r>
            <a:r>
              <a:rPr lang="ru-RU" sz="2000" b="1" i="1" dirty="0" smtClean="0">
                <a:solidFill>
                  <a:srgbClr val="FF0000"/>
                </a:solidFill>
                <a:latin typeface="Cambria" pitchFamily="18" charset="0"/>
              </a:rPr>
              <a:t>. </a:t>
            </a:r>
          </a:p>
          <a:p>
            <a:r>
              <a:rPr lang="en-US" sz="2000" dirty="0" smtClean="0">
                <a:latin typeface="Cambria" pitchFamily="18" charset="0"/>
              </a:rPr>
              <a:t>In a market economy, entrepreneurial activity has a number of characteristics:</a:t>
            </a:r>
          </a:p>
          <a:p>
            <a:r>
              <a:rPr lang="en-US" sz="2000" dirty="0" smtClean="0">
                <a:latin typeface="Cambria" pitchFamily="18" charset="0"/>
              </a:rPr>
              <a:t>- </a:t>
            </a:r>
            <a:r>
              <a:rPr lang="en-GB" sz="2000" dirty="0" smtClean="0">
                <a:latin typeface="Cambria" pitchFamily="18" charset="0"/>
              </a:rPr>
              <a:t>r</a:t>
            </a:r>
            <a:r>
              <a:rPr lang="en-US" sz="2000" dirty="0" err="1" smtClean="0">
                <a:latin typeface="Cambria" pitchFamily="18" charset="0"/>
              </a:rPr>
              <a:t>eceiving</a:t>
            </a:r>
            <a:r>
              <a:rPr lang="en-US" sz="2000" dirty="0" smtClean="0">
                <a:latin typeface="Cambria" pitchFamily="18" charset="0"/>
              </a:rPr>
              <a:t> a profit,</a:t>
            </a:r>
          </a:p>
          <a:p>
            <a:r>
              <a:rPr lang="en-US" sz="2000" dirty="0" smtClean="0">
                <a:latin typeface="Cambria" pitchFamily="18" charset="0"/>
              </a:rPr>
              <a:t>- mastering unknown fields of activity, taking risks.</a:t>
            </a:r>
          </a:p>
          <a:p>
            <a:endParaRPr lang="en-US" sz="2000" b="1" i="1" dirty="0" smtClean="0">
              <a:solidFill>
                <a:srgbClr val="FF0000"/>
              </a:solidFill>
              <a:latin typeface="Cambria" pitchFamily="18" charset="0"/>
            </a:endParaRPr>
          </a:p>
          <a:p>
            <a:r>
              <a:rPr lang="en-US" sz="2000" b="1" i="1" dirty="0" smtClean="0">
                <a:solidFill>
                  <a:srgbClr val="FF0000"/>
                </a:solidFill>
                <a:latin typeface="Cambria" pitchFamily="18" charset="0"/>
              </a:rPr>
              <a:t>Entrepreneurship functions</a:t>
            </a:r>
            <a:endParaRPr lang="en-GB" sz="2000" b="1" i="1" dirty="0" smtClean="0">
              <a:solidFill>
                <a:srgbClr val="FF0000"/>
              </a:solidFill>
              <a:latin typeface="Cambria" pitchFamily="18" charset="0"/>
            </a:endParaRPr>
          </a:p>
        </p:txBody>
      </p:sp>
      <p:graphicFrame>
        <p:nvGraphicFramePr>
          <p:cNvPr id="3" name="Таблица 2"/>
          <p:cNvGraphicFramePr>
            <a:graphicFrameLocks noGrp="1"/>
          </p:cNvGraphicFramePr>
          <p:nvPr/>
        </p:nvGraphicFramePr>
        <p:xfrm>
          <a:off x="304800" y="2514600"/>
          <a:ext cx="8839200" cy="3891909"/>
        </p:xfrm>
        <a:graphic>
          <a:graphicData uri="http://schemas.openxmlformats.org/drawingml/2006/table">
            <a:tbl>
              <a:tblPr/>
              <a:tblGrid>
                <a:gridCol w="2362200"/>
                <a:gridCol w="6477000"/>
              </a:tblGrid>
              <a:tr h="370094">
                <a:tc>
                  <a:txBody>
                    <a:bodyPr/>
                    <a:lstStyle/>
                    <a:p>
                      <a:pPr marL="115888" marR="0" lvl="0" indent="0" algn="ctr" defTabSz="914400" rtl="0" eaLnBrk="1" fontAlgn="base" latinLnBrk="0" hangingPunct="1">
                        <a:lnSpc>
                          <a:spcPts val="1400"/>
                        </a:lnSpc>
                        <a:spcBef>
                          <a:spcPct val="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Times New Roman" pitchFamily="18" charset="0"/>
                        <a:cs typeface="Times New Roman" pitchFamily="18" charset="0"/>
                      </a:endParaRPr>
                    </a:p>
                    <a:p>
                      <a:pPr marL="115888" marR="0" lvl="0" indent="0" algn="ctr" defTabSz="914400" rtl="0" eaLnBrk="1" fontAlgn="base" latinLnBrk="0" hangingPunct="1">
                        <a:lnSpc>
                          <a:spcPts val="14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Times New Roman" pitchFamily="18" charset="0"/>
                          <a:cs typeface="Times New Roman" pitchFamily="18" charset="0"/>
                        </a:rPr>
                        <a:t>Function</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470025" marR="0" lvl="0" indent="0" algn="ctr" defTabSz="914400" rtl="0" eaLnBrk="1" fontAlgn="base" latinLnBrk="0" hangingPunct="1">
                        <a:lnSpc>
                          <a:spcPts val="1400"/>
                        </a:lnSpc>
                        <a:spcBef>
                          <a:spcPct val="0"/>
                        </a:spcBef>
                        <a:spcAft>
                          <a:spcPct val="0"/>
                        </a:spcAft>
                        <a:buClrTx/>
                        <a:buSzTx/>
                        <a:buFontTx/>
                        <a:buNone/>
                        <a:tabLst/>
                      </a:pP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marL="1470025" marR="0" lvl="0" indent="0" algn="ctr" defTabSz="914400" rtl="0" eaLnBrk="1" fontAlgn="base" latinLnBrk="0" hangingPunct="1">
                        <a:lnSpc>
                          <a:spcPts val="14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Times New Roman" pitchFamily="18" charset="0"/>
                          <a:cs typeface="Times New Roman" pitchFamily="18" charset="0"/>
                        </a:rPr>
                        <a:t>Explanation</a:t>
                      </a:r>
                      <a:endParaRPr kumimoji="0" lang="en-GB" sz="2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6108">
                <a:tc>
                  <a:txBody>
                    <a:bodyPr/>
                    <a:lstStyle/>
                    <a:p>
                      <a:pPr marL="115888" marR="0" lvl="0" indent="0" algn="l" defTabSz="914400" rtl="0" eaLnBrk="1" fontAlgn="base" latinLnBrk="0" hangingPunct="1">
                        <a:lnSpc>
                          <a:spcPts val="14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115888" marR="0" lvl="0" indent="0" algn="l" defTabSz="914400" rtl="0" eaLnBrk="1" fontAlgn="base" latinLnBrk="0" hangingPunct="1">
                        <a:lnSpc>
                          <a:spcPts val="14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Organizational </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Organization of the production process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6108">
                <a:tc>
                  <a:txBody>
                    <a:bodyPr/>
                    <a:lstStyle/>
                    <a:p>
                      <a:pPr marL="114300" marR="0" lvl="0" indent="0" algn="l" defTabSz="914400" rtl="0" eaLnBrk="1" fontAlgn="base" latinLnBrk="0" hangingPunct="1">
                        <a:lnSpc>
                          <a:spcPts val="14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114300" marR="0" lvl="0" indent="0" algn="l" defTabSz="914400" rtl="0" eaLnBrk="1" fontAlgn="base" latinLnBrk="0" hangingPunct="1">
                        <a:lnSpc>
                          <a:spcPts val="14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Consumer</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Creation of goods, satisfaction of needs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7451">
                <a:tc>
                  <a:txBody>
                    <a:bodyPr/>
                    <a:lstStyle/>
                    <a:p>
                      <a:pPr marL="115888" marR="0" lvl="0" indent="0" algn="l" defTabSz="914400" rtl="0" eaLnBrk="1" fontAlgn="base" latinLnBrk="0" hangingPunct="1">
                        <a:lnSpc>
                          <a:spcPts val="145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115888" marR="0" lvl="0" indent="0" algn="l" defTabSz="914400" rtl="0" eaLnBrk="1" fontAlgn="base" latinLnBrk="0" hangingPunct="1">
                        <a:lnSpc>
                          <a:spcPts val="145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Social</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5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5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Job creation, income provision resource owners</a:t>
                      </a: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74235">
                <a:tc>
                  <a:txBody>
                    <a:bodyPr/>
                    <a:lstStyle/>
                    <a:p>
                      <a:pPr marL="115888" marR="0" lvl="0" indent="0" algn="l" defTabSz="914400" rtl="0" eaLnBrk="1" fontAlgn="base" latinLnBrk="0" hangingPunct="1">
                        <a:lnSpc>
                          <a:spcPts val="145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115888" marR="0" lvl="0" indent="0" algn="l" defTabSz="914400" rtl="0" eaLnBrk="1" fontAlgn="base" latinLnBrk="0" hangingPunct="1">
                        <a:lnSpc>
                          <a:spcPts val="145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Scientific and technical</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Development of scientific and technological progress through the introduction of scientific and technological progress achievements into production and independent developments for making a profit</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5141">
                <a:tc>
                  <a:txBody>
                    <a:bodyPr/>
                    <a:lstStyle/>
                    <a:p>
                      <a:pPr marL="115888" marR="0" lvl="0" indent="0" algn="l" defTabSz="914400" rtl="0" eaLnBrk="1" fontAlgn="base" latinLnBrk="0" hangingPunct="1">
                        <a:lnSpc>
                          <a:spcPts val="1463"/>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115888" marR="0" lvl="0" indent="0" algn="l" defTabSz="914400" rtl="0" eaLnBrk="1" fontAlgn="base" latinLnBrk="0" hangingPunct="1">
                        <a:lnSpc>
                          <a:spcPts val="1463"/>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Investment</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just" defTabSz="914400" rtl="0" eaLnBrk="1" fontAlgn="base" latinLnBrk="0" hangingPunct="1">
                        <a:lnSpc>
                          <a:spcPts val="1463"/>
                        </a:lnSpc>
                        <a:spcBef>
                          <a:spcPct val="0"/>
                        </a:spcBef>
                        <a:spcAft>
                          <a:spcPct val="0"/>
                        </a:spcAft>
                        <a:buClrTx/>
                        <a:buSzTx/>
                        <a:buFontTx/>
                        <a:buNone/>
                        <a:tabLst>
                          <a:tab pos="1479550" algn="l"/>
                          <a:tab pos="1695450" algn="l"/>
                          <a:tab pos="2674938" algn="l"/>
                          <a:tab pos="3629025" algn="l"/>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just" defTabSz="914400" rtl="0" eaLnBrk="1" fontAlgn="base" latinLnBrk="0" hangingPunct="1">
                        <a:lnSpc>
                          <a:spcPts val="1463"/>
                        </a:lnSpc>
                        <a:spcBef>
                          <a:spcPct val="0"/>
                        </a:spcBef>
                        <a:spcAft>
                          <a:spcPct val="0"/>
                        </a:spcAft>
                        <a:buClrTx/>
                        <a:buSzTx/>
                        <a:buFontTx/>
                        <a:buNone/>
                        <a:tabLst>
                          <a:tab pos="1479550" algn="l"/>
                          <a:tab pos="1695450" algn="l"/>
                          <a:tab pos="2674938" algn="l"/>
                          <a:tab pos="3629025" algn="l"/>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Accumulation and application of investments in business activities</a:t>
                      </a: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6108">
                <a:tc>
                  <a:txBody>
                    <a:bodyPr/>
                    <a:lstStyle/>
                    <a:p>
                      <a:pPr marL="115888" marR="0" lvl="0" indent="0" algn="l" defTabSz="914400" rtl="0" eaLnBrk="1" fontAlgn="base" latinLnBrk="0" hangingPunct="1">
                        <a:lnSpc>
                          <a:spcPts val="1388"/>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115888" marR="0" lvl="0" indent="0" algn="l" defTabSz="914400" rtl="0" eaLnBrk="1" fontAlgn="base" latinLnBrk="0" hangingPunct="1">
                        <a:lnSpc>
                          <a:spcPts val="1388"/>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Resource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388"/>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388"/>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Use of community resources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6108">
                <a:tc>
                  <a:txBody>
                    <a:bodyPr/>
                    <a:lstStyle/>
                    <a:p>
                      <a:pPr marL="114300" marR="0" lvl="0" indent="0" algn="l" defTabSz="914400" rtl="0" eaLnBrk="1" fontAlgn="base" latinLnBrk="0" hangingPunct="1">
                        <a:lnSpc>
                          <a:spcPts val="14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Times New Roman" pitchFamily="18" charset="0"/>
                        <a:cs typeface="Times New Roman" pitchFamily="18" charset="0"/>
                      </a:endParaRPr>
                    </a:p>
                    <a:p>
                      <a:pPr marL="114300" marR="0" lvl="0" indent="0" algn="l" defTabSz="914400" rtl="0" eaLnBrk="1" fontAlgn="base" latinLnBrk="0" hangingPunct="1">
                        <a:lnSpc>
                          <a:spcPts val="14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cs typeface="Times New Roman" pitchFamily="18" charset="0"/>
                        </a:rPr>
                        <a:t>Institutional</a:t>
                      </a: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Payment of taxes, development of the institution of property</a:t>
                      </a: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128" name="Rectangle 1"/>
          <p:cNvSpPr>
            <a:spLocks noChangeArrowheads="1"/>
          </p:cNvSpPr>
          <p:nvPr/>
        </p:nvSpPr>
        <p:spPr bwMode="auto">
          <a:xfrm>
            <a:off x="0" y="0"/>
            <a:ext cx="234950" cy="584200"/>
          </a:xfrm>
          <a:prstGeom prst="rect">
            <a:avLst/>
          </a:prstGeom>
          <a:noFill/>
          <a:ln w="9525">
            <a:noFill/>
            <a:miter lim="800000"/>
            <a:headEnd/>
            <a:tailEnd/>
          </a:ln>
        </p:spPr>
        <p:txBody>
          <a:bodyPr wrap="none" anchor="ctr">
            <a:spAutoFit/>
          </a:bodyPr>
          <a:lstStyle/>
          <a:p>
            <a:pPr eaLnBrk="0" hangingPunct="0">
              <a:tabLst>
                <a:tab pos="1479550" algn="l"/>
                <a:tab pos="1697038" algn="l"/>
                <a:tab pos="2676525" algn="l"/>
                <a:tab pos="3630613" algn="l"/>
              </a:tabLst>
            </a:pPr>
            <a:r>
              <a:rPr lang="ru-RU" sz="1400" i="1" dirty="0">
                <a:cs typeface="Times New Roman" pitchFamily="18" charset="0"/>
              </a:rPr>
              <a:t>]</a:t>
            </a:r>
            <a:endParaRPr lang="ru-RU" sz="800" dirty="0"/>
          </a:p>
          <a:p>
            <a:pPr eaLnBrk="0" hangingPunct="0">
              <a:tabLst>
                <a:tab pos="1479550" algn="l"/>
                <a:tab pos="1697038" algn="l"/>
                <a:tab pos="2676525" algn="l"/>
                <a:tab pos="3630613" algn="l"/>
              </a:tabLst>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28600" y="533400"/>
            <a:ext cx="8686800" cy="5847755"/>
          </a:xfrm>
          <a:prstGeom prst="rect">
            <a:avLst/>
          </a:prstGeom>
        </p:spPr>
        <p:txBody>
          <a:bodyPr wrap="square">
            <a:spAutoFit/>
          </a:bodyPr>
          <a:lstStyle/>
          <a:p>
            <a:r>
              <a:rPr lang="en-US" sz="2800" b="1" i="1" dirty="0" smtClean="0">
                <a:solidFill>
                  <a:srgbClr val="FF0000"/>
                </a:solidFill>
                <a:latin typeface="Cambria" pitchFamily="18" charset="0"/>
              </a:rPr>
              <a:t>An enterprise is an independent economic entity that operates on the territory of a given state and is subject to the laws of this state.</a:t>
            </a:r>
          </a:p>
          <a:p>
            <a:endParaRPr lang="en-US" dirty="0" smtClean="0"/>
          </a:p>
          <a:p>
            <a:endParaRPr lang="en-US" dirty="0" smtClean="0"/>
          </a:p>
          <a:p>
            <a:r>
              <a:rPr lang="en-US" sz="2000" b="1" i="1" dirty="0" smtClean="0">
                <a:solidFill>
                  <a:srgbClr val="FF0000"/>
                </a:solidFill>
                <a:latin typeface="Cambria" pitchFamily="18" charset="0"/>
              </a:rPr>
              <a:t>Main characteristics</a:t>
            </a:r>
          </a:p>
          <a:p>
            <a:endParaRPr lang="en-US" dirty="0" smtClean="0"/>
          </a:p>
          <a:p>
            <a:endParaRPr lang="en-US" dirty="0" smtClean="0"/>
          </a:p>
          <a:p>
            <a:endParaRPr lang="en-US" dirty="0" smtClean="0"/>
          </a:p>
          <a:p>
            <a:pPr algn="just">
              <a:buFont typeface="Wingdings" pitchFamily="2" charset="2"/>
              <a:buChar char="q"/>
            </a:pPr>
            <a:r>
              <a:rPr lang="en-US" sz="2000" dirty="0" smtClean="0">
                <a:latin typeface="Cambria" pitchFamily="18" charset="0"/>
              </a:rPr>
              <a:t>An enterprise as an economic entity, manufactures products or provides services</a:t>
            </a:r>
          </a:p>
          <a:p>
            <a:pPr algn="just">
              <a:buFont typeface="Wingdings" pitchFamily="2" charset="2"/>
              <a:buChar char="q"/>
            </a:pPr>
            <a:endParaRPr lang="en-US" sz="2000" dirty="0" smtClean="0">
              <a:latin typeface="Cambria" pitchFamily="18" charset="0"/>
            </a:endParaRPr>
          </a:p>
          <a:p>
            <a:pPr algn="just">
              <a:buFont typeface="Wingdings" pitchFamily="2" charset="2"/>
              <a:buChar char="q"/>
            </a:pPr>
            <a:r>
              <a:rPr lang="en-US" sz="2000" dirty="0" smtClean="0">
                <a:latin typeface="Cambria" pitchFamily="18" charset="0"/>
              </a:rPr>
              <a:t>It has production and technical unity, organizational, administrative and economic independence.</a:t>
            </a:r>
          </a:p>
          <a:p>
            <a:pPr algn="just">
              <a:buFont typeface="Wingdings" pitchFamily="2" charset="2"/>
              <a:buChar char="q"/>
            </a:pPr>
            <a:endParaRPr lang="en-US" sz="2000" dirty="0" smtClean="0">
              <a:latin typeface="Cambria" pitchFamily="18" charset="0"/>
            </a:endParaRPr>
          </a:p>
          <a:p>
            <a:pPr algn="just">
              <a:buFont typeface="Wingdings" pitchFamily="2" charset="2"/>
              <a:buChar char="q"/>
            </a:pPr>
            <a:r>
              <a:rPr lang="en-US" sz="2000" dirty="0" smtClean="0">
                <a:latin typeface="Cambria" pitchFamily="18" charset="0"/>
              </a:rPr>
              <a:t>The enterprise independently carries out its activities, disposes of the manufactured products, the profit received, which remains at its disposal after paying taxes and other mandatory payments</a:t>
            </a:r>
            <a:endParaRPr lang="ru-RU" sz="2000" dirty="0">
              <a:latin typeface="Cambria"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52400"/>
            <a:ext cx="8991600" cy="5940088"/>
          </a:xfrm>
          <a:prstGeom prst="rect">
            <a:avLst/>
          </a:prstGeom>
        </p:spPr>
        <p:txBody>
          <a:bodyPr wrap="square">
            <a:spAutoFit/>
          </a:bodyPr>
          <a:lstStyle/>
          <a:p>
            <a:r>
              <a:rPr lang="en-US" sz="2000" b="1" i="1" dirty="0" smtClean="0">
                <a:solidFill>
                  <a:srgbClr val="FF0000"/>
                </a:solidFill>
                <a:latin typeface="Cambria" pitchFamily="18" charset="0"/>
              </a:rPr>
              <a:t>The main features </a:t>
            </a:r>
            <a:r>
              <a:rPr lang="en-US" sz="2000" dirty="0" smtClean="0">
                <a:latin typeface="Cambria" pitchFamily="18" charset="0"/>
              </a:rPr>
              <a:t>that allow one or another economic entity to be considered a legal entity are:</a:t>
            </a:r>
          </a:p>
          <a:p>
            <a:pPr marL="457200" indent="-457200" algn="just">
              <a:buFont typeface="Wingdings" pitchFamily="2" charset="2"/>
              <a:buChar char="q"/>
            </a:pPr>
            <a:r>
              <a:rPr lang="en-US" sz="2000" dirty="0" smtClean="0">
                <a:latin typeface="Cambria" pitchFamily="18" charset="0"/>
              </a:rPr>
              <a:t>the right to enter into economic relations with other legal entities and individuals;</a:t>
            </a:r>
          </a:p>
          <a:p>
            <a:pPr marL="457200" indent="-457200" algn="just">
              <a:buFont typeface="Wingdings" pitchFamily="2" charset="2"/>
              <a:buChar char="q"/>
            </a:pPr>
            <a:r>
              <a:rPr lang="en-US" sz="2000" dirty="0" smtClean="0">
                <a:latin typeface="Cambria" pitchFamily="18" charset="0"/>
              </a:rPr>
              <a:t>- the right to defend their property interests in judicial and other bodies of state power and administration;</a:t>
            </a:r>
          </a:p>
          <a:p>
            <a:pPr marL="457200" indent="-457200" algn="just">
              <a:buFont typeface="Wingdings" pitchFamily="2" charset="2"/>
              <a:buChar char="q"/>
            </a:pPr>
            <a:r>
              <a:rPr lang="en-US" sz="2000" dirty="0" smtClean="0">
                <a:latin typeface="Cambria" pitchFamily="18" charset="0"/>
              </a:rPr>
              <a:t>- full property liability to contractors within the limits stipulated by the economic legislation, and within the property on the balance sheet (owned);</a:t>
            </a:r>
          </a:p>
          <a:p>
            <a:pPr marL="457200" indent="-457200" algn="just">
              <a:buFont typeface="Wingdings" pitchFamily="2" charset="2"/>
              <a:buChar char="q"/>
            </a:pPr>
            <a:r>
              <a:rPr lang="en-US" sz="2000" dirty="0" smtClean="0">
                <a:latin typeface="Cambria" pitchFamily="18" charset="0"/>
              </a:rPr>
              <a:t>- availability of a registration certificate required by the legislation, in specially stipulated cases a license for the right to carry out certain types of activity;</a:t>
            </a:r>
          </a:p>
          <a:p>
            <a:pPr marL="457200" indent="-457200" algn="just">
              <a:buFont typeface="Wingdings" pitchFamily="2" charset="2"/>
              <a:buChar char="q"/>
            </a:pPr>
            <a:r>
              <a:rPr lang="en-US" sz="2000" dirty="0" smtClean="0">
                <a:latin typeface="Cambria" pitchFamily="18" charset="0"/>
              </a:rPr>
              <a:t>- availability of an approved charter or memorandum of association;</a:t>
            </a:r>
          </a:p>
          <a:p>
            <a:pPr marL="457200" indent="-457200" algn="just">
              <a:buFont typeface="Wingdings" pitchFamily="2" charset="2"/>
              <a:buChar char="q"/>
            </a:pPr>
            <a:r>
              <a:rPr lang="en-US" sz="2000" dirty="0" smtClean="0">
                <a:latin typeface="Cambria" pitchFamily="18" charset="0"/>
              </a:rPr>
              <a:t>- availability of a company name, seal, bank account;</a:t>
            </a:r>
          </a:p>
          <a:p>
            <a:pPr marL="457200" indent="-457200" algn="just">
              <a:buFont typeface="Wingdings" pitchFamily="2" charset="2"/>
              <a:buChar char="q"/>
            </a:pPr>
            <a:r>
              <a:rPr lang="en-US" sz="2000" dirty="0" smtClean="0">
                <a:latin typeface="Cambria" pitchFamily="18" charset="0"/>
              </a:rPr>
              <a:t>- maintenance of complete accounting with drawing up a balance sheet and determining profits and losses</a:t>
            </a:r>
          </a:p>
          <a:p>
            <a:endParaRPr lang="en-US" sz="2000" dirty="0" smtClean="0">
              <a:latin typeface="Cambria" pitchFamily="18" charset="0"/>
            </a:endParaRPr>
          </a:p>
          <a:p>
            <a:r>
              <a:rPr lang="en-US" sz="2000" b="1" i="1" dirty="0" smtClean="0">
                <a:solidFill>
                  <a:srgbClr val="FF0000"/>
                </a:solidFill>
                <a:latin typeface="Cambria" pitchFamily="18" charset="0"/>
              </a:rPr>
              <a:t>Businesses can be commercial or non-commercial. </a:t>
            </a:r>
            <a:endParaRPr lang="ru-RU" sz="2000" b="1" i="1" dirty="0" smtClean="0">
              <a:solidFill>
                <a:srgbClr val="FF0000"/>
              </a:solidFill>
              <a:latin typeface="Cambria" pitchFamily="18" charset="0"/>
            </a:endParaRPr>
          </a:p>
          <a:p>
            <a:r>
              <a:rPr lang="en-US" sz="2000" dirty="0" smtClean="0">
                <a:latin typeface="Cambria" pitchFamily="18" charset="0"/>
              </a:rPr>
              <a:t>Commercial enterprises are the main purpose of their activities</a:t>
            </a:r>
            <a:r>
              <a:rPr lang="ru-RU" sz="2000" dirty="0" smtClean="0">
                <a:latin typeface="Cambria" pitchFamily="18" charset="0"/>
              </a:rPr>
              <a:t> </a:t>
            </a:r>
            <a:r>
              <a:rPr lang="en-US" sz="2000" dirty="0" smtClean="0">
                <a:latin typeface="Cambria" pitchFamily="18" charset="0"/>
              </a:rPr>
              <a:t>consider making a profit. The received profit is distributed</a:t>
            </a:r>
            <a:r>
              <a:rPr lang="ru-RU" sz="2000" dirty="0" smtClean="0">
                <a:latin typeface="Cambria" pitchFamily="18" charset="0"/>
              </a:rPr>
              <a:t> </a:t>
            </a:r>
            <a:r>
              <a:rPr lang="en-US" sz="2000" dirty="0" smtClean="0">
                <a:latin typeface="Cambria" pitchFamily="18" charset="0"/>
              </a:rPr>
              <a:t>between the participants.</a:t>
            </a:r>
            <a:endParaRPr lang="ru-RU" sz="2000" dirty="0">
              <a:latin typeface="Cambr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52400" y="228600"/>
            <a:ext cx="8991600" cy="1631216"/>
          </a:xfrm>
          <a:prstGeom prst="rect">
            <a:avLst/>
          </a:prstGeom>
        </p:spPr>
        <p:txBody>
          <a:bodyPr wrap="square">
            <a:spAutoFit/>
          </a:bodyPr>
          <a:lstStyle/>
          <a:p>
            <a:r>
              <a:rPr lang="en-US" sz="2000" dirty="0" smtClean="0">
                <a:latin typeface="Cambria" pitchFamily="18" charset="0"/>
              </a:rPr>
              <a:t>Currently, the legislation of the Republic of Kazakhstan provides for the allocation of the following forms of ownership:</a:t>
            </a:r>
          </a:p>
          <a:p>
            <a:endParaRPr lang="en-US" sz="2000" dirty="0" smtClean="0">
              <a:latin typeface="Cambria" pitchFamily="18" charset="0"/>
            </a:endParaRPr>
          </a:p>
          <a:p>
            <a:pPr>
              <a:buFont typeface="Arial" pitchFamily="34" charset="0"/>
              <a:buChar char="•"/>
            </a:pPr>
            <a:r>
              <a:rPr lang="en-US" sz="2000" dirty="0" smtClean="0">
                <a:latin typeface="Cambria" pitchFamily="18" charset="0"/>
              </a:rPr>
              <a:t>private property;</a:t>
            </a:r>
          </a:p>
          <a:p>
            <a:pPr>
              <a:buFont typeface="Arial" pitchFamily="34" charset="0"/>
              <a:buChar char="•"/>
            </a:pPr>
            <a:r>
              <a:rPr lang="en-US" sz="2000" dirty="0" smtClean="0">
                <a:latin typeface="Cambria" pitchFamily="18" charset="0"/>
              </a:rPr>
              <a:t>state property</a:t>
            </a:r>
            <a:endParaRPr lang="ru-RU" sz="2000" dirty="0">
              <a:latin typeface="Cambria" pitchFamily="18" charset="0"/>
            </a:endParaRPr>
          </a:p>
        </p:txBody>
      </p:sp>
      <p:sp>
        <p:nvSpPr>
          <p:cNvPr id="6" name="Прямоугольник 5"/>
          <p:cNvSpPr/>
          <p:nvPr/>
        </p:nvSpPr>
        <p:spPr>
          <a:xfrm>
            <a:off x="228600" y="2438400"/>
            <a:ext cx="8915400" cy="3416320"/>
          </a:xfrm>
          <a:prstGeom prst="rect">
            <a:avLst/>
          </a:prstGeom>
        </p:spPr>
        <p:txBody>
          <a:bodyPr wrap="square">
            <a:spAutoFit/>
          </a:bodyPr>
          <a:lstStyle/>
          <a:p>
            <a:r>
              <a:rPr lang="en-US" b="1" i="1" dirty="0" smtClean="0">
                <a:solidFill>
                  <a:srgbClr val="FF0000"/>
                </a:solidFill>
              </a:rPr>
              <a:t>Private property includes:</a:t>
            </a:r>
          </a:p>
          <a:p>
            <a:endParaRPr lang="en-US" dirty="0" smtClean="0"/>
          </a:p>
          <a:p>
            <a:pPr>
              <a:buFont typeface="Wingdings" pitchFamily="2" charset="2"/>
              <a:buChar char="q"/>
            </a:pPr>
            <a:r>
              <a:rPr lang="en-US" dirty="0" smtClean="0"/>
              <a:t>property of citizens - individuals, including property of personal subsidiary plots, vehicles and real estate;</a:t>
            </a:r>
          </a:p>
          <a:p>
            <a:pPr>
              <a:buFont typeface="Wingdings" pitchFamily="2" charset="2"/>
              <a:buChar char="q"/>
            </a:pPr>
            <a:r>
              <a:rPr lang="en-US" dirty="0" smtClean="0"/>
              <a:t>property of an association of citizens (general partnerships);</a:t>
            </a:r>
          </a:p>
          <a:p>
            <a:pPr>
              <a:buFont typeface="Wingdings" pitchFamily="2" charset="2"/>
              <a:buChar char="q"/>
            </a:pPr>
            <a:r>
              <a:rPr lang="en-US" dirty="0" smtClean="0"/>
              <a:t>property of legal entities (groups of individuals) - collective (cooperative) enterprise, limited liability partnership, closed and open joint stock companies, property of rental enterprises (in terms of property acquired at the expense of tenants);</a:t>
            </a:r>
          </a:p>
          <a:p>
            <a:pPr>
              <a:buFont typeface="Wingdings" pitchFamily="2" charset="2"/>
              <a:buChar char="q"/>
            </a:pPr>
            <a:r>
              <a:rPr lang="en-US" dirty="0" smtClean="0"/>
              <a:t>property of business associations (business entities and partnerships, collective enterprises, concerns, holdings, associations, unions, etc.);</a:t>
            </a:r>
          </a:p>
          <a:p>
            <a:pPr>
              <a:buFont typeface="Wingdings" pitchFamily="2" charset="2"/>
              <a:buChar char="q"/>
            </a:pPr>
            <a:r>
              <a:rPr lang="en-US" dirty="0" smtClean="0"/>
              <a:t>mixed ownership of citizens and legal entities.</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4800" y="381000"/>
            <a:ext cx="8839200" cy="707886"/>
          </a:xfrm>
          <a:prstGeom prst="rect">
            <a:avLst/>
          </a:prstGeom>
        </p:spPr>
        <p:txBody>
          <a:bodyPr wrap="square">
            <a:spAutoFit/>
          </a:bodyPr>
          <a:lstStyle/>
          <a:p>
            <a:r>
              <a:rPr lang="en-US" sz="2000" b="1" dirty="0" smtClean="0">
                <a:latin typeface="Cambria" pitchFamily="18" charset="0"/>
              </a:rPr>
              <a:t>The enterprise is a fairly complex system that combines material and human resources.</a:t>
            </a:r>
            <a:endParaRPr lang="ru-RU" sz="2000" b="1" dirty="0">
              <a:latin typeface="Cambria" pitchFamily="18" charset="0"/>
            </a:endParaRPr>
          </a:p>
        </p:txBody>
      </p:sp>
      <p:sp>
        <p:nvSpPr>
          <p:cNvPr id="5" name="Прямоугольник 4"/>
          <p:cNvSpPr/>
          <p:nvPr/>
        </p:nvSpPr>
        <p:spPr>
          <a:xfrm>
            <a:off x="381000" y="1582341"/>
            <a:ext cx="8153400" cy="4739759"/>
          </a:xfrm>
          <a:prstGeom prst="rect">
            <a:avLst/>
          </a:prstGeom>
        </p:spPr>
        <p:txBody>
          <a:bodyPr wrap="square">
            <a:spAutoFit/>
          </a:bodyPr>
          <a:lstStyle/>
          <a:p>
            <a:pPr algn="ctr"/>
            <a:r>
              <a:rPr lang="en-US" sz="2000" b="1" dirty="0" smtClean="0">
                <a:latin typeface="Cambria" pitchFamily="18" charset="0"/>
              </a:rPr>
              <a:t>As a system the firm has: </a:t>
            </a:r>
            <a:r>
              <a:rPr lang="en-US" sz="2400" b="1" dirty="0" smtClean="0">
                <a:solidFill>
                  <a:srgbClr val="FF0000"/>
                </a:solidFill>
                <a:latin typeface="Cambria" pitchFamily="18" charset="0"/>
              </a:rPr>
              <a:t>input → transformation → output</a:t>
            </a:r>
            <a:r>
              <a:rPr lang="en-US" sz="2000" dirty="0" smtClean="0">
                <a:solidFill>
                  <a:srgbClr val="FF0000"/>
                </a:solidFill>
                <a:latin typeface="Cambria" pitchFamily="18" charset="0"/>
              </a:rPr>
              <a:t>.</a:t>
            </a:r>
          </a:p>
          <a:p>
            <a:endParaRPr lang="en-US" dirty="0" smtClean="0"/>
          </a:p>
          <a:p>
            <a:r>
              <a:rPr lang="en-US" sz="2000" b="1" dirty="0" smtClean="0">
                <a:solidFill>
                  <a:srgbClr val="FF0000"/>
                </a:solidFill>
              </a:rPr>
              <a:t>At the entrance </a:t>
            </a:r>
            <a:r>
              <a:rPr lang="en-US" sz="2000" dirty="0" smtClean="0"/>
              <a:t>- information, material, labor, financial resources. </a:t>
            </a:r>
            <a:endParaRPr lang="ru-RU" sz="2000" dirty="0" smtClean="0"/>
          </a:p>
          <a:p>
            <a:endParaRPr lang="ru-RU" sz="2000" dirty="0" smtClean="0"/>
          </a:p>
          <a:p>
            <a:r>
              <a:rPr lang="en-US" sz="2000" b="1" dirty="0" smtClean="0">
                <a:solidFill>
                  <a:srgbClr val="FF0000"/>
                </a:solidFill>
              </a:rPr>
              <a:t>The firm transforms </a:t>
            </a:r>
            <a:r>
              <a:rPr lang="en-US" sz="2000" dirty="0" smtClean="0"/>
              <a:t>these resources and receives output, profit and other results.</a:t>
            </a:r>
          </a:p>
          <a:p>
            <a:endParaRPr lang="ru-RU" sz="2000" dirty="0" smtClean="0"/>
          </a:p>
          <a:p>
            <a:endParaRPr lang="ru-RU" sz="2000" dirty="0" smtClean="0"/>
          </a:p>
          <a:p>
            <a:r>
              <a:rPr lang="en-US" sz="2000" dirty="0" smtClean="0"/>
              <a:t>The system can be open or closed.</a:t>
            </a:r>
            <a:endParaRPr lang="ru-RU" sz="2000" dirty="0" smtClean="0"/>
          </a:p>
          <a:p>
            <a:endParaRPr lang="en-US" sz="2000" dirty="0" smtClean="0"/>
          </a:p>
          <a:p>
            <a:pPr>
              <a:buFont typeface="Wingdings" pitchFamily="2" charset="2"/>
              <a:buChar char="q"/>
            </a:pPr>
            <a:r>
              <a:rPr lang="en-US" sz="2000" b="1" i="1" dirty="0" smtClean="0">
                <a:solidFill>
                  <a:srgbClr val="FF0000"/>
                </a:solidFill>
              </a:rPr>
              <a:t>An open system </a:t>
            </a:r>
            <a:r>
              <a:rPr lang="en-US" sz="2000" dirty="0" smtClean="0"/>
              <a:t>is characterized by interaction with the external environment. </a:t>
            </a:r>
            <a:endParaRPr lang="ru-RU" sz="2000" dirty="0" smtClean="0"/>
          </a:p>
          <a:p>
            <a:pPr>
              <a:buFont typeface="Wingdings" pitchFamily="2" charset="2"/>
              <a:buChar char="q"/>
            </a:pPr>
            <a:endParaRPr lang="ru-RU" sz="2000" dirty="0" smtClean="0"/>
          </a:p>
          <a:p>
            <a:pPr>
              <a:buFont typeface="Wingdings" pitchFamily="2" charset="2"/>
              <a:buChar char="q"/>
            </a:pPr>
            <a:r>
              <a:rPr lang="en-US" sz="2000" b="1" i="1" dirty="0" smtClean="0">
                <a:solidFill>
                  <a:srgbClr val="FF0000"/>
                </a:solidFill>
              </a:rPr>
              <a:t>A closed system </a:t>
            </a:r>
            <a:r>
              <a:rPr lang="en-US" sz="2000" dirty="0" smtClean="0"/>
              <a:t>has rigid, fixed boundaries and is relatively independent of the environment.</a:t>
            </a:r>
            <a:endParaRPr lang="ru-RU"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285750" y="533402"/>
          <a:ext cx="8858250" cy="5946825"/>
        </p:xfrm>
        <a:graphic>
          <a:graphicData uri="http://schemas.openxmlformats.org/drawingml/2006/table">
            <a:tbl>
              <a:tblPr/>
              <a:tblGrid>
                <a:gridCol w="3600450"/>
                <a:gridCol w="5257800"/>
              </a:tblGrid>
              <a:tr h="304798">
                <a:tc>
                  <a:txBody>
                    <a:bodyPr/>
                    <a:lstStyle/>
                    <a:p>
                      <a:pPr marL="66675" marR="0" lvl="0" indent="0" algn="ctr" defTabSz="914400" rtl="0" eaLnBrk="1" fontAlgn="base" latinLnBrk="0" hangingPunct="1">
                        <a:lnSpc>
                          <a:spcPts val="1500"/>
                        </a:lnSpc>
                        <a:spcBef>
                          <a:spcPct val="0"/>
                        </a:spcBef>
                        <a:spcAft>
                          <a:spcPct val="0"/>
                        </a:spcAft>
                        <a:buClrTx/>
                        <a:buSzTx/>
                        <a:buFontTx/>
                        <a:buNone/>
                        <a:tabLst/>
                      </a:pPr>
                      <a:endParaRPr kumimoji="0" lang="ru-RU" sz="1800" b="1" i="1" u="none" strike="noStrike" cap="none" normalizeH="0" baseline="0" dirty="0" smtClean="0">
                        <a:ln>
                          <a:noFill/>
                        </a:ln>
                        <a:solidFill>
                          <a:srgbClr val="FF0000"/>
                        </a:solidFill>
                        <a:effectLst/>
                        <a:latin typeface="Times New Roman" pitchFamily="18" charset="0"/>
                        <a:cs typeface="Times New Roman" pitchFamily="18" charset="0"/>
                      </a:endParaRPr>
                    </a:p>
                    <a:p>
                      <a:pPr marL="66675" marR="0" lvl="0" indent="0" algn="ctr" defTabSz="914400" rtl="0" eaLnBrk="1" fontAlgn="base" latinLnBrk="0" hangingPunct="1">
                        <a:lnSpc>
                          <a:spcPts val="1500"/>
                        </a:lnSpc>
                        <a:spcBef>
                          <a:spcPct val="0"/>
                        </a:spcBef>
                        <a:spcAft>
                          <a:spcPct val="0"/>
                        </a:spcAft>
                        <a:buClrTx/>
                        <a:buSzTx/>
                        <a:buFontTx/>
                        <a:buNone/>
                        <a:tabLst/>
                      </a:pPr>
                      <a:r>
                        <a:rPr kumimoji="0" lang="en-GB" sz="1800" b="1" i="1" u="none" strike="noStrike" cap="none" normalizeH="0" baseline="0" dirty="0" smtClean="0">
                          <a:ln>
                            <a:noFill/>
                          </a:ln>
                          <a:solidFill>
                            <a:srgbClr val="FF0000"/>
                          </a:solidFill>
                          <a:effectLst/>
                          <a:latin typeface="Times New Roman" pitchFamily="18" charset="0"/>
                          <a:cs typeface="Times New Roman" pitchFamily="18" charset="0"/>
                        </a:rPr>
                        <a:t>Classification attribute</a:t>
                      </a:r>
                      <a:endParaRPr kumimoji="0" lang="ru-RU" sz="1800" b="1" i="1"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ctr" defTabSz="914400" rtl="0" eaLnBrk="1" fontAlgn="base" latinLnBrk="0" hangingPunct="1">
                        <a:lnSpc>
                          <a:spcPts val="1488"/>
                        </a:lnSpc>
                        <a:spcBef>
                          <a:spcPct val="0"/>
                        </a:spcBef>
                        <a:spcAft>
                          <a:spcPct val="0"/>
                        </a:spcAft>
                        <a:buClrTx/>
                        <a:buSzTx/>
                        <a:buFontTx/>
                        <a:buNone/>
                        <a:tabLst/>
                      </a:pPr>
                      <a:endParaRPr kumimoji="0" lang="ru-RU" sz="1800" b="1" i="1" u="none" strike="noStrike" cap="none" normalizeH="0" baseline="0" dirty="0" smtClean="0">
                        <a:ln>
                          <a:noFill/>
                        </a:ln>
                        <a:solidFill>
                          <a:srgbClr val="FF0000"/>
                        </a:solidFill>
                        <a:effectLst/>
                        <a:latin typeface="Times New Roman" pitchFamily="18" charset="0"/>
                        <a:cs typeface="Times New Roman" pitchFamily="18" charset="0"/>
                      </a:endParaRPr>
                    </a:p>
                    <a:p>
                      <a:pPr marL="66675" marR="0" lvl="0" indent="0" algn="ctr" defTabSz="914400" rtl="0" eaLnBrk="1" fontAlgn="base" latinLnBrk="0" hangingPunct="1">
                        <a:lnSpc>
                          <a:spcPts val="1488"/>
                        </a:lnSpc>
                        <a:spcBef>
                          <a:spcPct val="0"/>
                        </a:spcBef>
                        <a:spcAft>
                          <a:spcPct val="0"/>
                        </a:spcAft>
                        <a:buClrTx/>
                        <a:buSzTx/>
                        <a:buFontTx/>
                        <a:buNone/>
                        <a:tabLst/>
                      </a:pPr>
                      <a:r>
                        <a:rPr kumimoji="0" lang="en-GB" sz="1800" b="1" i="1" u="none" strike="noStrike" cap="none" normalizeH="0" baseline="0" dirty="0" smtClean="0">
                          <a:ln>
                            <a:noFill/>
                          </a:ln>
                          <a:solidFill>
                            <a:srgbClr val="FF0000"/>
                          </a:solidFill>
                          <a:effectLst/>
                          <a:latin typeface="Times New Roman" pitchFamily="18" charset="0"/>
                          <a:cs typeface="Times New Roman" pitchFamily="18" charset="0"/>
                        </a:rPr>
                        <a:t>Types of enterprises</a:t>
                      </a:r>
                      <a:endParaRPr kumimoji="0" lang="ru-RU" sz="1800" b="1" i="1"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r>
              <a:tr h="406100">
                <a:tc>
                  <a:txBody>
                    <a:bodyPr/>
                    <a:lstStyle/>
                    <a:p>
                      <a:pPr marL="66675" marR="0" lvl="0" indent="0" algn="l" defTabSz="914400" rtl="0" eaLnBrk="1" fontAlgn="base" latinLnBrk="0" hangingPunct="1">
                        <a:lnSpc>
                          <a:spcPts val="145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5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By the nature of consumed raw materials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5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5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Mining and manufacturing enterprises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054">
                <a:tc>
                  <a:txBody>
                    <a:bodyPr/>
                    <a:lstStyle/>
                    <a:p>
                      <a:pPr marL="66675" marR="0" lvl="0" indent="0" algn="l" defTabSz="914400" rtl="0" eaLnBrk="1" fontAlgn="base" latinLnBrk="0" hangingPunct="1">
                        <a:lnSpc>
                          <a:spcPts val="145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5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By destination of finished products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5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5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Enterprises producing means of production or consumer goods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0291">
                <a:tc>
                  <a:txBody>
                    <a:bodyPr/>
                    <a:lstStyle/>
                    <a:p>
                      <a:pPr marL="66675"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Based on technological community</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Enterprises with a continuous and discrete production process, with a predominance of mechanical, chemical production processes, etc.</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054">
                <a:tc>
                  <a:txBody>
                    <a:bodyPr/>
                    <a:lstStyle/>
                    <a:p>
                      <a:pPr marL="66675" marR="0" lvl="0" indent="0" algn="l" defTabSz="914400" rtl="0" eaLnBrk="1" fontAlgn="base" latinLnBrk="0" hangingPunct="1">
                        <a:lnSpc>
                          <a:spcPts val="145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5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By working time during</a:t>
                      </a:r>
                    </a:p>
                    <a:p>
                      <a:pPr marL="66675" marR="0" lvl="0" indent="0" algn="l" defTabSz="914400" rtl="0" eaLnBrk="1" fontAlgn="base" latinLnBrk="0" hangingPunct="1">
                        <a:lnSpc>
                          <a:spcPts val="145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of the year</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5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5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Enterprises of year-round or seasonal production</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7952">
                <a:tc>
                  <a:txBody>
                    <a:bodyPr/>
                    <a:lstStyle/>
                    <a:p>
                      <a:pPr marL="66675" marR="0" lvl="0" indent="0" algn="l" defTabSz="914400" rtl="0" eaLnBrk="1" fontAlgn="base" latinLnBrk="0" hangingPunct="1">
                        <a:lnSpc>
                          <a:spcPts val="1463"/>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63"/>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Based on the size of the enterprise</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8575" marR="0" lvl="0" indent="0" algn="l" defTabSz="914400" rtl="0" eaLnBrk="1" fontAlgn="base" latinLnBrk="0" hangingPunct="1">
                        <a:lnSpc>
                          <a:spcPts val="1475"/>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28575" marR="0" lvl="0" indent="0" algn="l" defTabSz="914400" rtl="0" eaLnBrk="1" fontAlgn="base" latinLnBrk="0" hangingPunct="1">
                        <a:lnSpc>
                          <a:spcPts val="1475"/>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Large, medium and small enterprises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054">
                <a:tc>
                  <a:txBody>
                    <a:bodyPr/>
                    <a:lstStyle/>
                    <a:p>
                      <a:pPr marL="66675" marR="0" lvl="0" indent="0" algn="l" defTabSz="914400" rtl="0" eaLnBrk="1" fontAlgn="base" latinLnBrk="0" hangingPunct="1">
                        <a:lnSpc>
                          <a:spcPts val="145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5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By specialization and production scale</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5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5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Specialized, diversified, combined enterprises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9056">
                <a:tc>
                  <a:txBody>
                    <a:bodyPr/>
                    <a:lstStyle/>
                    <a:p>
                      <a:pPr marL="66675"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By methods of organizing the production process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5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In-line, batch and unit methods of organizing the production process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1820">
                <a:tc>
                  <a:txBody>
                    <a:bodyPr/>
                    <a:lstStyle/>
                    <a:p>
                      <a:pPr marL="66675" marR="0" lvl="0" indent="0" algn="l" defTabSz="914400" rtl="0" eaLnBrk="1" fontAlgn="base" latinLnBrk="0" hangingPunct="1">
                        <a:lnSpc>
                          <a:spcPts val="14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By technological stages</a:t>
                      </a:r>
                    </a:p>
                    <a:p>
                      <a:pPr marL="66675" marR="0" lvl="0" indent="0" algn="l" defTabSz="914400" rtl="0" eaLnBrk="1" fontAlgn="base" latinLnBrk="0" hangingPunct="1">
                        <a:lnSpc>
                          <a:spcPts val="14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Single-stage, multi-stage</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6100">
                <a:tc>
                  <a:txBody>
                    <a:bodyPr/>
                    <a:lstStyle/>
                    <a:p>
                      <a:pPr marL="66675" marR="0" lvl="0" indent="0" algn="l" defTabSz="914400" rtl="0" eaLnBrk="1" fontAlgn="base" latinLnBrk="0" hangingPunct="1">
                        <a:lnSpc>
                          <a:spcPts val="145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66675" marR="0" lvl="0" indent="0" algn="l" defTabSz="914400" rtl="0" eaLnBrk="1" fontAlgn="base" latinLnBrk="0" hangingPunct="1">
                        <a:lnSpc>
                          <a:spcPts val="145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By location</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ts val="145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On the same territory, in different territories (regions)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8219">
                <a:tc>
                  <a:txBody>
                    <a:bodyPr/>
                    <a:lstStyle/>
                    <a:p>
                      <a:pPr marL="66675"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cs typeface="Times New Roman" pitchFamily="18" charset="0"/>
                        </a:rPr>
                        <a:t>Organizational structure</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6675" marR="0" lvl="0" indent="0" algn="l" defTabSz="914400" rtl="0" eaLnBrk="1" fontAlgn="base" latinLnBrk="0" hangingPunct="1">
                        <a:lnSpc>
                          <a:spcPct val="100000"/>
                        </a:lnSpc>
                        <a:spcBef>
                          <a:spcPct val="0"/>
                        </a:spcBef>
                        <a:spcAft>
                          <a:spcPct val="0"/>
                        </a:spcAft>
                        <a:buClrTx/>
                        <a:buSzTx/>
                        <a:buFontTx/>
                        <a:buNone/>
                        <a:tabLst>
                          <a:tab pos="1087438" algn="l"/>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Homogeneous enterprises and having branches, subsidiaries, other divisions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Прямоугольник 5"/>
          <p:cNvSpPr/>
          <p:nvPr/>
        </p:nvSpPr>
        <p:spPr>
          <a:xfrm>
            <a:off x="2057400" y="0"/>
            <a:ext cx="5426486" cy="584775"/>
          </a:xfrm>
          <a:prstGeom prst="rect">
            <a:avLst/>
          </a:prstGeom>
        </p:spPr>
        <p:txBody>
          <a:bodyPr wrap="none">
            <a:spAutoFit/>
          </a:bodyPr>
          <a:lstStyle/>
          <a:p>
            <a:r>
              <a:rPr lang="en-GB" sz="3200" b="1" dirty="0" smtClean="0">
                <a:solidFill>
                  <a:srgbClr val="FF0000"/>
                </a:solidFill>
              </a:rPr>
              <a:t>Classification of enterprises</a:t>
            </a:r>
            <a:endParaRPr lang="ru-RU" sz="3200" b="1"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250825" y="-55563"/>
            <a:ext cx="8713788" cy="7042151"/>
          </a:xfrm>
          <a:prstGeom prst="rect">
            <a:avLst/>
          </a:prstGeom>
          <a:solidFill>
            <a:srgbClr val="BED1F2"/>
          </a:solidFill>
          <a:ln w="9525">
            <a:noFill/>
            <a:miter lim="800000"/>
            <a:headEnd/>
            <a:tailEnd/>
          </a:ln>
        </p:spPr>
        <p:txBody>
          <a:bodyPr anchor="ctr">
            <a:spAutoFit/>
          </a:bodyPr>
          <a:lstStyle/>
          <a:p>
            <a:pPr algn="ctr"/>
            <a:endParaRPr lang="ru-RU">
              <a:solidFill>
                <a:srgbClr val="000066"/>
              </a:solidFill>
              <a:latin typeface="Verdana" pitchFamily="34" charset="0"/>
            </a:endParaRPr>
          </a:p>
          <a:p>
            <a:pPr eaLnBrk="0" hangingPunct="0">
              <a:buFontTx/>
              <a:buAutoNum type="arabicPeriod"/>
            </a:pPr>
            <a:r>
              <a:rPr lang="ru-RU" sz="1000">
                <a:solidFill>
                  <a:srgbClr val="000066"/>
                </a:solidFill>
                <a:latin typeface="Verdana" pitchFamily="34" charset="0"/>
              </a:rPr>
              <a:t>первичная – часть экономики, связанная с добычей сырья, растениеводством, животноводством;</a:t>
            </a:r>
          </a:p>
          <a:p>
            <a:pPr eaLnBrk="0" hangingPunct="0">
              <a:buFontTx/>
              <a:buAutoNum type="arabicPeriod" startAt="2"/>
            </a:pPr>
            <a:r>
              <a:rPr lang="ru-RU" sz="1000">
                <a:solidFill>
                  <a:srgbClr val="000066"/>
                </a:solidFill>
                <a:latin typeface="Verdana" pitchFamily="34" charset="0"/>
              </a:rPr>
              <a:t>промышленная – часть экономики, относящейся к производству промежуточного продукта (материалов, комплектующих, машин и оборудования);</a:t>
            </a:r>
          </a:p>
          <a:p>
            <a:pPr eaLnBrk="0" hangingPunct="0">
              <a:buFontTx/>
              <a:buAutoNum type="arabicPeriod" startAt="3"/>
            </a:pPr>
            <a:r>
              <a:rPr lang="ru-RU" sz="1000">
                <a:solidFill>
                  <a:srgbClr val="000066"/>
                </a:solidFill>
                <a:latin typeface="Verdana" pitchFamily="34" charset="0"/>
              </a:rPr>
              <a:t>конечного продукта – часть экономики, где производятся предметы потребления.</a:t>
            </a:r>
            <a:endParaRPr lang="ru-RU" sz="800">
              <a:solidFill>
                <a:srgbClr val="000066"/>
              </a:solidFill>
              <a:latin typeface="Verdana" pitchFamily="34" charset="0"/>
            </a:endParaRPr>
          </a:p>
          <a:p>
            <a:pPr algn="ctr" eaLnBrk="0" hangingPunct="0"/>
            <a:r>
              <a:rPr lang="ru-RU" sz="1000">
                <a:solidFill>
                  <a:srgbClr val="000066"/>
                </a:solidFill>
                <a:latin typeface="Verdana" pitchFamily="34" charset="0"/>
              </a:rPr>
              <a:t>  </a:t>
            </a:r>
            <a:r>
              <a:rPr lang="ru-RU" sz="38800">
                <a:solidFill>
                  <a:srgbClr val="000066"/>
                </a:solidFill>
                <a:latin typeface="Verdana" pitchFamily="34" charset="0"/>
              </a:rPr>
              <a:t> </a:t>
            </a:r>
            <a:r>
              <a:rPr lang="ru-RU" sz="1000">
                <a:solidFill>
                  <a:srgbClr val="000066"/>
                </a:solidFill>
                <a:latin typeface="Verdana" pitchFamily="34" charset="0"/>
              </a:rPr>
              <a:t>                                                                                                                                                                                                                                                                     </a:t>
            </a:r>
          </a:p>
        </p:txBody>
      </p:sp>
      <p:pic>
        <p:nvPicPr>
          <p:cNvPr id="10243" name="Picture 5" descr="картинка"/>
          <p:cNvPicPr>
            <a:picLocks noChangeAspect="1" noChangeArrowheads="1"/>
          </p:cNvPicPr>
          <p:nvPr/>
        </p:nvPicPr>
        <p:blipFill>
          <a:blip r:embed="rId2"/>
          <a:srcRect/>
          <a:stretch>
            <a:fillRect/>
          </a:stretch>
        </p:blipFill>
        <p:spPr bwMode="auto">
          <a:xfrm>
            <a:off x="714375" y="908050"/>
            <a:ext cx="8143875" cy="6172200"/>
          </a:xfrm>
          <a:prstGeom prst="rect">
            <a:avLst/>
          </a:prstGeom>
          <a:noFill/>
          <a:ln w="9525">
            <a:noFill/>
            <a:miter lim="800000"/>
            <a:headEnd/>
            <a:tailEnd/>
          </a:ln>
        </p:spPr>
      </p:pic>
      <p:pic>
        <p:nvPicPr>
          <p:cNvPr id="4" name="Picture 5" descr="картинка"/>
          <p:cNvPicPr>
            <a:picLocks noChangeAspect="1" noChangeArrowheads="1"/>
          </p:cNvPicPr>
          <p:nvPr/>
        </p:nvPicPr>
        <p:blipFill>
          <a:blip r:embed="rId2"/>
          <a:srcRect/>
          <a:stretch>
            <a:fillRect/>
          </a:stretch>
        </p:blipFill>
        <p:spPr bwMode="auto">
          <a:xfrm>
            <a:off x="685800" y="914400"/>
            <a:ext cx="8143875" cy="61722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8600" y="304800"/>
            <a:ext cx="8610600" cy="2057400"/>
          </a:xfrm>
        </p:spPr>
        <p:txBody>
          <a:bodyPr>
            <a:normAutofit fontScale="90000"/>
          </a:bodyPr>
          <a:lstStyle/>
          <a:p>
            <a:r>
              <a:rPr lang="en-US" b="1" i="1" dirty="0" smtClean="0">
                <a:solidFill>
                  <a:srgbClr val="FF0000"/>
                </a:solidFill>
                <a:latin typeface="Arial Black" pitchFamily="34" charset="0"/>
              </a:rPr>
              <a:t>The </a:t>
            </a:r>
            <a:r>
              <a:rPr lang="en-US" b="1" i="1" dirty="0" smtClean="0">
                <a:solidFill>
                  <a:srgbClr val="FF0000"/>
                </a:solidFill>
                <a:latin typeface="Arial Black" pitchFamily="34" charset="0"/>
              </a:rPr>
              <a:t>production program</a:t>
            </a:r>
            <a:r>
              <a:rPr lang="en-US" b="1" dirty="0" smtClean="0">
                <a:latin typeface="Arial Black" pitchFamily="34" charset="0"/>
              </a:rPr>
              <a:t> </a:t>
            </a:r>
            <a:r>
              <a:rPr lang="en-US" sz="2400" b="1" dirty="0" smtClean="0">
                <a:solidFill>
                  <a:schemeClr val="tx1"/>
                </a:solidFill>
                <a:latin typeface="Arial Black" pitchFamily="34" charset="0"/>
              </a:rPr>
              <a:t>is a system of planned targets for the release of products of the established nomenclature, assortment and quality, designed to meet various needs</a:t>
            </a:r>
            <a:r>
              <a:rPr lang="en-US" sz="2400" b="1" dirty="0" smtClean="0">
                <a:solidFill>
                  <a:schemeClr val="tx1"/>
                </a:solidFill>
                <a:latin typeface="Arial Black" pitchFamily="34" charset="0"/>
              </a:rPr>
              <a:t>.</a:t>
            </a:r>
            <a:r>
              <a:rPr lang="ru-RU" sz="2400" dirty="0" smtClean="0">
                <a:solidFill>
                  <a:schemeClr val="tx1"/>
                </a:solidFill>
                <a:latin typeface="Arial Black" pitchFamily="34" charset="0"/>
              </a:rPr>
              <a:t>. </a:t>
            </a:r>
            <a:endParaRPr lang="ru-RU" sz="2400" dirty="0" smtClean="0">
              <a:solidFill>
                <a:schemeClr val="tx1"/>
              </a:solidFill>
              <a:latin typeface="Arial Black" pitchFamily="34" charset="0"/>
            </a:endParaRPr>
          </a:p>
        </p:txBody>
      </p:sp>
      <p:sp>
        <p:nvSpPr>
          <p:cNvPr id="3" name="Прямоугольник 2"/>
          <p:cNvSpPr/>
          <p:nvPr/>
        </p:nvSpPr>
        <p:spPr>
          <a:xfrm>
            <a:off x="533400" y="2971800"/>
            <a:ext cx="8305800" cy="3170099"/>
          </a:xfrm>
          <a:prstGeom prst="rect">
            <a:avLst/>
          </a:prstGeom>
        </p:spPr>
        <p:txBody>
          <a:bodyPr wrap="square">
            <a:spAutoFit/>
          </a:bodyPr>
          <a:lstStyle/>
          <a:p>
            <a:r>
              <a:rPr lang="en-US" sz="2000" b="1" dirty="0" smtClean="0">
                <a:latin typeface="Arial Black" pitchFamily="34" charset="0"/>
              </a:rPr>
              <a:t>The main indicators of the production program: - </a:t>
            </a:r>
            <a:endParaRPr lang="ru-RU" sz="2000" b="1" dirty="0" smtClean="0">
              <a:latin typeface="Arial Black" pitchFamily="34" charset="0"/>
            </a:endParaRPr>
          </a:p>
          <a:p>
            <a:endParaRPr lang="ru-RU" sz="2000" b="1" dirty="0" smtClean="0">
              <a:latin typeface="Arial Black" pitchFamily="34" charset="0"/>
            </a:endParaRPr>
          </a:p>
          <a:p>
            <a:r>
              <a:rPr lang="en-US" sz="2000" b="1" dirty="0" smtClean="0">
                <a:latin typeface="Arial Black" pitchFamily="34" charset="0"/>
              </a:rPr>
              <a:t>nomenclature </a:t>
            </a:r>
            <a:r>
              <a:rPr lang="en-US" sz="2000" b="1" dirty="0" smtClean="0">
                <a:latin typeface="Arial Black" pitchFamily="34" charset="0"/>
              </a:rPr>
              <a:t>containing the name of the product indicating the quantity, quality and timing of issue; </a:t>
            </a:r>
            <a:endParaRPr lang="ru-RU" sz="2000" b="1" dirty="0" smtClean="0">
              <a:latin typeface="Arial Black" pitchFamily="34" charset="0"/>
            </a:endParaRPr>
          </a:p>
          <a:p>
            <a:endParaRPr lang="ru-RU" sz="2000" b="1" dirty="0" smtClean="0">
              <a:latin typeface="Arial Black" pitchFamily="34" charset="0"/>
            </a:endParaRPr>
          </a:p>
          <a:p>
            <a:pPr>
              <a:buFontTx/>
              <a:buChar char="-"/>
            </a:pPr>
            <a:r>
              <a:rPr lang="en-US" sz="2000" b="1" dirty="0" smtClean="0">
                <a:latin typeface="Arial Black" pitchFamily="34" charset="0"/>
              </a:rPr>
              <a:t>commercial </a:t>
            </a:r>
            <a:r>
              <a:rPr lang="en-US" sz="2000" b="1" dirty="0" smtClean="0">
                <a:latin typeface="Arial Black" pitchFamily="34" charset="0"/>
              </a:rPr>
              <a:t>products; </a:t>
            </a:r>
            <a:endParaRPr lang="ru-RU" sz="2000" b="1" dirty="0" smtClean="0">
              <a:latin typeface="Arial Black" pitchFamily="34" charset="0"/>
            </a:endParaRPr>
          </a:p>
          <a:p>
            <a:pPr>
              <a:buFontTx/>
              <a:buChar char="-"/>
            </a:pPr>
            <a:endParaRPr lang="ru-RU" sz="2000" b="1" dirty="0" smtClean="0">
              <a:latin typeface="Arial Black" pitchFamily="34" charset="0"/>
            </a:endParaRPr>
          </a:p>
          <a:p>
            <a:pPr>
              <a:buFontTx/>
              <a:buChar char="-"/>
            </a:pPr>
            <a:r>
              <a:rPr lang="en-US" sz="2000" b="1" dirty="0" smtClean="0">
                <a:latin typeface="Arial Black" pitchFamily="34" charset="0"/>
              </a:rPr>
              <a:t>-</a:t>
            </a:r>
            <a:r>
              <a:rPr lang="en-US" sz="2000" b="1" dirty="0" smtClean="0">
                <a:latin typeface="Arial Black" pitchFamily="34" charset="0"/>
              </a:rPr>
              <a:t>unfinished production; </a:t>
            </a:r>
            <a:endParaRPr lang="ru-RU" sz="2000" b="1" dirty="0" smtClean="0">
              <a:latin typeface="Arial Black" pitchFamily="34" charset="0"/>
            </a:endParaRPr>
          </a:p>
          <a:p>
            <a:pPr>
              <a:buFontTx/>
              <a:buChar char="-"/>
            </a:pPr>
            <a:endParaRPr lang="ru-RU" sz="2000" b="1" dirty="0" smtClean="0">
              <a:latin typeface="Arial Black" pitchFamily="34" charset="0"/>
            </a:endParaRPr>
          </a:p>
          <a:p>
            <a:pPr>
              <a:buFontTx/>
              <a:buChar char="-"/>
            </a:pPr>
            <a:r>
              <a:rPr lang="en-US" sz="2000" b="1" dirty="0" smtClean="0">
                <a:latin typeface="Arial Black" pitchFamily="34" charset="0"/>
              </a:rPr>
              <a:t>- </a:t>
            </a:r>
            <a:r>
              <a:rPr lang="en-US" sz="2000" b="1" dirty="0" smtClean="0">
                <a:latin typeface="Arial Black" pitchFamily="34" charset="0"/>
              </a:rPr>
              <a:t>gross production.</a:t>
            </a:r>
            <a:endParaRPr lang="ru-RU"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81000" y="990600"/>
            <a:ext cx="8763000" cy="2971800"/>
          </a:xfrm>
        </p:spPr>
        <p:txBody>
          <a:bodyPr>
            <a:noAutofit/>
          </a:bodyPr>
          <a:lstStyle/>
          <a:p>
            <a:r>
              <a:rPr lang="en-US" sz="2800" i="1" dirty="0" smtClean="0">
                <a:solidFill>
                  <a:srgbClr val="FF0000"/>
                </a:solidFill>
                <a:latin typeface="Arial Black" pitchFamily="34" charset="0"/>
              </a:rPr>
              <a:t>The production capacity</a:t>
            </a:r>
            <a:r>
              <a:rPr lang="en-US" sz="2800" i="1" dirty="0" smtClean="0">
                <a:solidFill>
                  <a:schemeClr val="tx1"/>
                </a:solidFill>
                <a:latin typeface="Arial Black" pitchFamily="34" charset="0"/>
              </a:rPr>
              <a:t> </a:t>
            </a:r>
            <a:r>
              <a:rPr lang="en-US" sz="2800" dirty="0" smtClean="0">
                <a:solidFill>
                  <a:schemeClr val="tx1"/>
                </a:solidFill>
                <a:latin typeface="Arial Black" pitchFamily="34" charset="0"/>
              </a:rPr>
              <a:t>of an enterprise (workshop or production site) is characterized by the maximum amount of products of appropriate quality and range that can be produced by it per unit of time with full use of fixed assets under optimal operating conditions.</a:t>
            </a:r>
            <a:endParaRPr lang="ru-RU" sz="2800" dirty="0" smtClean="0">
              <a:solidFill>
                <a:schemeClr val="tx1"/>
              </a:solidFill>
              <a:latin typeface="Arial Black"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2286000"/>
            <a:ext cx="8382000" cy="4191000"/>
          </a:xfrm>
        </p:spPr>
        <p:txBody>
          <a:bodyPr>
            <a:normAutofit fontScale="90000"/>
          </a:bodyPr>
          <a:lstStyle/>
          <a:p>
            <a:r>
              <a:rPr lang="en-US" sz="2200" i="1" dirty="0" smtClean="0">
                <a:solidFill>
                  <a:srgbClr val="FF0000"/>
                </a:solidFill>
                <a:latin typeface="Arial Black" pitchFamily="34" charset="0"/>
              </a:rPr>
              <a:t>The theoretical (design</a:t>
            </a:r>
            <a:r>
              <a:rPr lang="en-US" sz="2200" dirty="0" smtClean="0">
                <a:solidFill>
                  <a:schemeClr val="tx1"/>
                </a:solidFill>
                <a:latin typeface="Arial Black" pitchFamily="34" charset="0"/>
              </a:rPr>
              <a:t>) </a:t>
            </a:r>
            <a:r>
              <a:rPr lang="en-US" sz="2000" dirty="0" smtClean="0">
                <a:solidFill>
                  <a:schemeClr val="tx1"/>
                </a:solidFill>
                <a:latin typeface="Arial Black" pitchFamily="34" charset="0"/>
              </a:rPr>
              <a:t>capacity characterizes the maximum possible production output under ideal conditions for the operation of production</a:t>
            </a:r>
            <a:r>
              <a:rPr lang="en-US" sz="2000" dirty="0" smtClean="0">
                <a:solidFill>
                  <a:schemeClr val="tx1"/>
                </a:solidFill>
                <a:latin typeface="Arial Black" pitchFamily="34" charset="0"/>
              </a:rPr>
              <a:t>.</a:t>
            </a:r>
            <a:r>
              <a:rPr lang="ru-RU" sz="2000" dirty="0" smtClean="0">
                <a:solidFill>
                  <a:schemeClr val="tx1"/>
                </a:solidFill>
                <a:latin typeface="Arial Black" pitchFamily="34" charset="0"/>
              </a:rPr>
              <a:t/>
            </a:r>
            <a:br>
              <a:rPr lang="ru-RU" sz="2000" dirty="0" smtClean="0">
                <a:solidFill>
                  <a:schemeClr val="tx1"/>
                </a:solidFill>
                <a:latin typeface="Arial Black" pitchFamily="34" charset="0"/>
              </a:rPr>
            </a:br>
            <a:r>
              <a:rPr lang="ru-RU" sz="2000" dirty="0" smtClean="0">
                <a:solidFill>
                  <a:schemeClr val="tx1"/>
                </a:solidFill>
                <a:latin typeface="Arial Black" pitchFamily="34" charset="0"/>
              </a:rPr>
              <a:t/>
            </a:r>
            <a:br>
              <a:rPr lang="ru-RU" sz="2000" dirty="0" smtClean="0">
                <a:solidFill>
                  <a:schemeClr val="tx1"/>
                </a:solidFill>
                <a:latin typeface="Arial Black" pitchFamily="34" charset="0"/>
              </a:rPr>
            </a:br>
            <a:r>
              <a:rPr lang="en-US" sz="2000" dirty="0" smtClean="0">
                <a:solidFill>
                  <a:schemeClr val="tx1"/>
                </a:solidFill>
                <a:latin typeface="Arial Black" pitchFamily="34" charset="0"/>
              </a:rPr>
              <a:t> </a:t>
            </a:r>
            <a:r>
              <a:rPr lang="en-US" sz="2200" i="1" dirty="0" smtClean="0">
                <a:solidFill>
                  <a:srgbClr val="FF0000"/>
                </a:solidFill>
                <a:latin typeface="Arial Black" pitchFamily="34" charset="0"/>
              </a:rPr>
              <a:t>Economic capacity </a:t>
            </a:r>
            <a:r>
              <a:rPr lang="en-US" sz="2000" dirty="0" smtClean="0">
                <a:solidFill>
                  <a:schemeClr val="tx1"/>
                </a:solidFill>
                <a:latin typeface="Arial Black" pitchFamily="34" charset="0"/>
              </a:rPr>
              <a:t>is understood as the production limit, which is unprofitable for an enterprise to exceed due to a </a:t>
            </a:r>
            <a:r>
              <a:rPr lang="en-US" sz="2000" dirty="0" smtClean="0">
                <a:solidFill>
                  <a:schemeClr val="tx1"/>
                </a:solidFill>
                <a:latin typeface="Arial Black" pitchFamily="34" charset="0"/>
              </a:rPr>
              <a:t>large</a:t>
            </a:r>
            <a:r>
              <a:rPr lang="ru-RU" sz="2000" dirty="0" smtClean="0">
                <a:solidFill>
                  <a:schemeClr val="tx1"/>
                </a:solidFill>
                <a:latin typeface="Arial Black" pitchFamily="34" charset="0"/>
              </a:rPr>
              <a:t> </a:t>
            </a:r>
            <a:r>
              <a:rPr lang="en-US" sz="2000" dirty="0" smtClean="0">
                <a:solidFill>
                  <a:schemeClr val="tx1"/>
                </a:solidFill>
                <a:latin typeface="Arial Black" pitchFamily="34" charset="0"/>
              </a:rPr>
              <a:t>increase </a:t>
            </a:r>
            <a:r>
              <a:rPr lang="en-US" sz="2000" dirty="0" smtClean="0">
                <a:solidFill>
                  <a:schemeClr val="tx1"/>
                </a:solidFill>
                <a:latin typeface="Arial Black" pitchFamily="34" charset="0"/>
              </a:rPr>
              <a:t>in production costs or any other reasons</a:t>
            </a:r>
            <a:r>
              <a:rPr lang="en-US" dirty="0" smtClean="0"/>
              <a:t>.</a:t>
            </a:r>
            <a:r>
              <a:rPr lang="ru-RU" dirty="0" smtClean="0"/>
              <a:t/>
            </a:r>
            <a:br>
              <a:rPr lang="ru-RU" dirty="0" smtClean="0"/>
            </a:br>
            <a:r>
              <a:rPr lang="ru-RU" dirty="0" smtClean="0"/>
              <a:t/>
            </a:r>
            <a:br>
              <a:rPr lang="ru-RU" dirty="0" smtClean="0"/>
            </a:br>
            <a:r>
              <a:rPr lang="en-US" sz="2200" i="1" dirty="0" smtClean="0">
                <a:solidFill>
                  <a:srgbClr val="FF0000"/>
                </a:solidFill>
                <a:latin typeface="Arial Black" pitchFamily="34" charset="0"/>
              </a:rPr>
              <a:t>Maximum </a:t>
            </a:r>
            <a:r>
              <a:rPr lang="en-US" sz="2200" i="1" dirty="0" smtClean="0">
                <a:solidFill>
                  <a:srgbClr val="FF0000"/>
                </a:solidFill>
                <a:latin typeface="Arial Black" pitchFamily="34" charset="0"/>
              </a:rPr>
              <a:t>capacity </a:t>
            </a:r>
            <a:r>
              <a:rPr lang="en-US" sz="2000" dirty="0" smtClean="0">
                <a:solidFill>
                  <a:schemeClr val="tx1"/>
                </a:solidFill>
                <a:latin typeface="Arial Black" pitchFamily="34" charset="0"/>
              </a:rPr>
              <a:t>- the theoretically possible production output during the reporting period with the usual composition of mastered products, without restrictions on the part of labor factors and materials, with the possibility of increasing shifts and working days, as well as using only installed equipment, ready for work</a:t>
            </a:r>
            <a:r>
              <a:rPr lang="en-US" sz="2000" dirty="0" smtClean="0">
                <a:solidFill>
                  <a:schemeClr val="tx1"/>
                </a:solidFill>
                <a:latin typeface="Arial Black" pitchFamily="34" charset="0"/>
              </a:rPr>
              <a:t>.</a:t>
            </a:r>
            <a:r>
              <a:rPr lang="ru-RU" sz="2000" dirty="0" smtClean="0">
                <a:solidFill>
                  <a:schemeClr val="tx1"/>
                </a:solidFill>
                <a:latin typeface="Arial Black" pitchFamily="34" charset="0"/>
              </a:rPr>
              <a:t/>
            </a:r>
            <a:br>
              <a:rPr lang="ru-RU" sz="2000" dirty="0" smtClean="0">
                <a:solidFill>
                  <a:schemeClr val="tx1"/>
                </a:solidFill>
                <a:latin typeface="Arial Black" pitchFamily="34" charset="0"/>
              </a:rPr>
            </a:br>
            <a:r>
              <a:rPr lang="ru-RU" sz="2000" dirty="0" smtClean="0">
                <a:solidFill>
                  <a:schemeClr val="tx1"/>
                </a:solidFill>
                <a:latin typeface="Arial Black" pitchFamily="34" charset="0"/>
              </a:rPr>
              <a:t/>
            </a:r>
            <a:br>
              <a:rPr lang="ru-RU" sz="2000" dirty="0" smtClean="0">
                <a:solidFill>
                  <a:schemeClr val="tx1"/>
                </a:solidFill>
                <a:latin typeface="Arial Black" pitchFamily="34" charset="0"/>
              </a:rPr>
            </a:br>
            <a:r>
              <a:rPr lang="en-US" sz="2200" i="1" dirty="0" smtClean="0">
                <a:solidFill>
                  <a:srgbClr val="FF0000"/>
                </a:solidFill>
                <a:latin typeface="Arial Black" pitchFamily="34" charset="0"/>
              </a:rPr>
              <a:t>Practical capacity </a:t>
            </a:r>
            <a:r>
              <a:rPr lang="en-US" sz="2000" dirty="0" smtClean="0">
                <a:solidFill>
                  <a:schemeClr val="tx1"/>
                </a:solidFill>
                <a:latin typeface="Arial Black" pitchFamily="34" charset="0"/>
              </a:rPr>
              <a:t>is the highest output that can be achieved in a plant under real-world conditions.</a:t>
            </a:r>
            <a:endParaRPr lang="ru-RU" sz="2000" dirty="0" smtClean="0"/>
          </a:p>
        </p:txBody>
      </p:sp>
      <p:sp>
        <p:nvSpPr>
          <p:cNvPr id="3" name="Прямоугольник 2"/>
          <p:cNvSpPr/>
          <p:nvPr/>
        </p:nvSpPr>
        <p:spPr>
          <a:xfrm>
            <a:off x="2362200" y="381000"/>
            <a:ext cx="5926559" cy="523220"/>
          </a:xfrm>
          <a:prstGeom prst="rect">
            <a:avLst/>
          </a:prstGeom>
        </p:spPr>
        <p:txBody>
          <a:bodyPr wrap="none">
            <a:spAutoFit/>
          </a:bodyPr>
          <a:lstStyle/>
          <a:p>
            <a:r>
              <a:rPr lang="en-GB" sz="2800" b="1" i="1" dirty="0" smtClean="0">
                <a:solidFill>
                  <a:srgbClr val="FF0000"/>
                </a:solidFill>
                <a:latin typeface="Arial Black" pitchFamily="34" charset="0"/>
              </a:rPr>
              <a:t>Types of production capacity</a:t>
            </a:r>
            <a:endParaRPr lang="ru-RU" sz="2800" b="1" i="1" dirty="0">
              <a:solidFill>
                <a:srgbClr val="FF0000"/>
              </a:solidFill>
              <a:latin typeface="Arial Black"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xfrm>
            <a:off x="0" y="228600"/>
            <a:ext cx="9144000" cy="5334000"/>
          </a:xfrm>
        </p:spPr>
        <p:txBody>
          <a:bodyPr>
            <a:normAutofit/>
          </a:bodyPr>
          <a:lstStyle/>
          <a:p>
            <a:pPr>
              <a:defRPr/>
            </a:pPr>
            <a:r>
              <a:rPr lang="en-US" sz="2800" i="1" dirty="0" smtClean="0">
                <a:solidFill>
                  <a:srgbClr val="FF0000"/>
                </a:solidFill>
                <a:latin typeface="Arial Black" pitchFamily="34" charset="0"/>
              </a:rPr>
              <a:t>The value of production capacity </a:t>
            </a:r>
            <a:r>
              <a:rPr lang="en-US" sz="2800" dirty="0" smtClean="0">
                <a:solidFill>
                  <a:schemeClr val="tx1"/>
                </a:solidFill>
                <a:latin typeface="Arial Black" pitchFamily="34" charset="0"/>
              </a:rPr>
              <a:t>is influenced </a:t>
            </a:r>
            <a:r>
              <a:rPr lang="en-US" sz="2800" dirty="0" smtClean="0">
                <a:solidFill>
                  <a:schemeClr val="tx1"/>
                </a:solidFill>
                <a:latin typeface="Arial Black" pitchFamily="34" charset="0"/>
              </a:rPr>
              <a:t>by various factors: </a:t>
            </a:r>
            <a:r>
              <a:rPr lang="ru-RU" sz="2800" dirty="0" smtClean="0">
                <a:solidFill>
                  <a:schemeClr val="tx1"/>
                </a:solidFill>
                <a:latin typeface="Arial Black" pitchFamily="34" charset="0"/>
              </a:rPr>
              <a:t/>
            </a:r>
            <a:br>
              <a:rPr lang="ru-RU" sz="2800" dirty="0" smtClean="0">
                <a:solidFill>
                  <a:schemeClr val="tx1"/>
                </a:solidFill>
                <a:latin typeface="Arial Black" pitchFamily="34" charset="0"/>
              </a:rPr>
            </a:br>
            <a:r>
              <a:rPr lang="ru-RU" sz="2800" dirty="0" smtClean="0">
                <a:solidFill>
                  <a:schemeClr val="tx1"/>
                </a:solidFill>
                <a:latin typeface="Arial Black" pitchFamily="34" charset="0"/>
              </a:rPr>
              <a:t/>
            </a:r>
            <a:br>
              <a:rPr lang="ru-RU" sz="2800" dirty="0" smtClean="0">
                <a:solidFill>
                  <a:schemeClr val="tx1"/>
                </a:solidFill>
                <a:latin typeface="Arial Black" pitchFamily="34" charset="0"/>
              </a:rPr>
            </a:br>
            <a:r>
              <a:rPr lang="en-US" sz="2800" dirty="0" smtClean="0">
                <a:solidFill>
                  <a:schemeClr val="tx1"/>
                </a:solidFill>
                <a:latin typeface="Arial Black" pitchFamily="34" charset="0"/>
              </a:rPr>
              <a:t>- </a:t>
            </a:r>
            <a:r>
              <a:rPr lang="en-US" sz="2400" dirty="0" smtClean="0">
                <a:solidFill>
                  <a:schemeClr val="tx1"/>
                </a:solidFill>
                <a:latin typeface="Arial Black" pitchFamily="34" charset="0"/>
              </a:rPr>
              <a:t>the quantitative composition of fixed assets, their structure, the proportion of the active part of fixed assets</a:t>
            </a:r>
            <a:r>
              <a:rPr lang="en-US" sz="2400" dirty="0" smtClean="0">
                <a:solidFill>
                  <a:schemeClr val="tx1"/>
                </a:solidFill>
                <a:latin typeface="Arial Black" pitchFamily="34" charset="0"/>
              </a:rPr>
              <a:t>;</a:t>
            </a:r>
            <a:r>
              <a:rPr lang="ru-RU" sz="2400" dirty="0" smtClean="0">
                <a:solidFill>
                  <a:schemeClr val="tx1"/>
                </a:solidFill>
                <a:latin typeface="Arial Black" pitchFamily="34" charset="0"/>
              </a:rPr>
              <a:t/>
            </a:r>
            <a:br>
              <a:rPr lang="ru-RU" sz="2400" dirty="0" smtClean="0">
                <a:solidFill>
                  <a:schemeClr val="tx1"/>
                </a:solidFill>
                <a:latin typeface="Arial Black" pitchFamily="34" charset="0"/>
              </a:rPr>
            </a:br>
            <a:r>
              <a:rPr lang="ru-RU" sz="2400" dirty="0" smtClean="0">
                <a:solidFill>
                  <a:schemeClr val="tx1"/>
                </a:solidFill>
                <a:latin typeface="Arial Black" pitchFamily="34" charset="0"/>
              </a:rPr>
              <a:t/>
            </a:r>
            <a:br>
              <a:rPr lang="ru-RU" sz="2400" dirty="0" smtClean="0">
                <a:solidFill>
                  <a:schemeClr val="tx1"/>
                </a:solidFill>
                <a:latin typeface="Arial Black" pitchFamily="34" charset="0"/>
              </a:rPr>
            </a:br>
            <a:r>
              <a:rPr lang="en-US" sz="2400" dirty="0" smtClean="0">
                <a:solidFill>
                  <a:schemeClr val="tx1"/>
                </a:solidFill>
                <a:latin typeface="Arial Black" pitchFamily="34" charset="0"/>
              </a:rPr>
              <a:t> </a:t>
            </a:r>
            <a:r>
              <a:rPr lang="en-US" sz="2400" dirty="0" smtClean="0">
                <a:solidFill>
                  <a:schemeClr val="tx1"/>
                </a:solidFill>
                <a:latin typeface="Arial Black" pitchFamily="34" charset="0"/>
              </a:rPr>
              <a:t>- the age composition of the equipment, taking into account obsolescence, the rate of renewal of fixed assets; </a:t>
            </a:r>
            <a:r>
              <a:rPr lang="ru-RU" sz="2400" dirty="0" smtClean="0">
                <a:solidFill>
                  <a:schemeClr val="tx1"/>
                </a:solidFill>
                <a:latin typeface="Arial Black" pitchFamily="34" charset="0"/>
              </a:rPr>
              <a:t/>
            </a:r>
            <a:br>
              <a:rPr lang="ru-RU" sz="2400" dirty="0" smtClean="0">
                <a:solidFill>
                  <a:schemeClr val="tx1"/>
                </a:solidFill>
                <a:latin typeface="Arial Black" pitchFamily="34" charset="0"/>
              </a:rPr>
            </a:br>
            <a:r>
              <a:rPr lang="ru-RU" sz="2400" dirty="0" smtClean="0">
                <a:solidFill>
                  <a:schemeClr val="tx1"/>
                </a:solidFill>
                <a:latin typeface="Arial Black" pitchFamily="34" charset="0"/>
              </a:rPr>
              <a:t/>
            </a:r>
            <a:br>
              <a:rPr lang="ru-RU" sz="2400" dirty="0" smtClean="0">
                <a:solidFill>
                  <a:schemeClr val="tx1"/>
                </a:solidFill>
                <a:latin typeface="Arial Black" pitchFamily="34" charset="0"/>
              </a:rPr>
            </a:br>
            <a:r>
              <a:rPr lang="en-US" sz="2400" dirty="0" smtClean="0">
                <a:solidFill>
                  <a:schemeClr val="tx1"/>
                </a:solidFill>
                <a:latin typeface="Arial Black" pitchFamily="34" charset="0"/>
              </a:rPr>
              <a:t>- </a:t>
            </a:r>
            <a:r>
              <a:rPr lang="en-US" sz="2400" dirty="0" smtClean="0">
                <a:solidFill>
                  <a:schemeClr val="tx1"/>
                </a:solidFill>
                <a:latin typeface="Arial Black" pitchFamily="34" charset="0"/>
              </a:rPr>
              <a:t>the degree of progressiveness of the types of technological equipment, tools, devices used;</a:t>
            </a:r>
            <a:endParaRPr lang="ru-RU" sz="2400" dirty="0">
              <a:solidFill>
                <a:schemeClr val="tx1"/>
              </a:solidFill>
              <a:latin typeface="Arial Black"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914400"/>
            <a:ext cx="8305800" cy="2667000"/>
          </a:xfrm>
        </p:spPr>
        <p:txBody>
          <a:bodyPr>
            <a:normAutofit fontScale="90000"/>
          </a:bodyPr>
          <a:lstStyle/>
          <a:p>
            <a:r>
              <a:rPr lang="en-US" sz="2400" dirty="0" smtClean="0">
                <a:solidFill>
                  <a:schemeClr val="tx1"/>
                </a:solidFill>
                <a:latin typeface="Arial Black" pitchFamily="34" charset="0"/>
              </a:rPr>
              <a:t>- the qualitative composition of fixed assets, </a:t>
            </a:r>
            <a:r>
              <a:rPr lang="ru-RU" sz="2400" dirty="0" smtClean="0">
                <a:solidFill>
                  <a:schemeClr val="tx1"/>
                </a:solidFill>
                <a:latin typeface="Arial Black" pitchFamily="34" charset="0"/>
              </a:rPr>
              <a:t/>
            </a:r>
            <a:br>
              <a:rPr lang="ru-RU" sz="2400" dirty="0" smtClean="0">
                <a:solidFill>
                  <a:schemeClr val="tx1"/>
                </a:solidFill>
                <a:latin typeface="Arial Black" pitchFamily="34" charset="0"/>
              </a:rPr>
            </a:br>
            <a:r>
              <a:rPr lang="ru-RU" sz="2400" dirty="0" smtClean="0">
                <a:solidFill>
                  <a:schemeClr val="tx1"/>
                </a:solidFill>
                <a:latin typeface="Arial Black" pitchFamily="34" charset="0"/>
              </a:rPr>
              <a:t/>
            </a:r>
            <a:br>
              <a:rPr lang="ru-RU" sz="2400" dirty="0" smtClean="0">
                <a:solidFill>
                  <a:schemeClr val="tx1"/>
                </a:solidFill>
                <a:latin typeface="Arial Black" pitchFamily="34" charset="0"/>
              </a:rPr>
            </a:br>
            <a:r>
              <a:rPr lang="en-US" sz="2400" dirty="0" smtClean="0">
                <a:solidFill>
                  <a:schemeClr val="tx1"/>
                </a:solidFill>
                <a:latin typeface="Arial Black" pitchFamily="34" charset="0"/>
              </a:rPr>
              <a:t>the </a:t>
            </a:r>
            <a:r>
              <a:rPr lang="en-US" sz="2400" dirty="0" smtClean="0">
                <a:solidFill>
                  <a:schemeClr val="tx1"/>
                </a:solidFill>
                <a:latin typeface="Arial Black" pitchFamily="34" charset="0"/>
              </a:rPr>
              <a:t>level of progressiveness of the equipment used at all stages of the production process, </a:t>
            </a:r>
            <a:r>
              <a:rPr lang="ru-RU" sz="2400" dirty="0" smtClean="0">
                <a:solidFill>
                  <a:schemeClr val="tx1"/>
                </a:solidFill>
                <a:latin typeface="Arial Black" pitchFamily="34" charset="0"/>
              </a:rPr>
              <a:t/>
            </a:r>
            <a:br>
              <a:rPr lang="ru-RU" sz="2400" dirty="0" smtClean="0">
                <a:solidFill>
                  <a:schemeClr val="tx1"/>
                </a:solidFill>
                <a:latin typeface="Arial Black" pitchFamily="34" charset="0"/>
              </a:rPr>
            </a:br>
            <a:r>
              <a:rPr lang="ru-RU" sz="2400" dirty="0" smtClean="0">
                <a:solidFill>
                  <a:schemeClr val="tx1"/>
                </a:solidFill>
                <a:latin typeface="Arial Black" pitchFamily="34" charset="0"/>
              </a:rPr>
              <a:t/>
            </a:r>
            <a:br>
              <a:rPr lang="ru-RU" sz="2400" dirty="0" smtClean="0">
                <a:solidFill>
                  <a:schemeClr val="tx1"/>
                </a:solidFill>
                <a:latin typeface="Arial Black" pitchFamily="34" charset="0"/>
              </a:rPr>
            </a:br>
            <a:r>
              <a:rPr lang="en-US" sz="2400" dirty="0" smtClean="0">
                <a:solidFill>
                  <a:schemeClr val="tx1"/>
                </a:solidFill>
                <a:latin typeface="Arial Black" pitchFamily="34" charset="0"/>
              </a:rPr>
              <a:t>the </a:t>
            </a:r>
            <a:r>
              <a:rPr lang="en-US" sz="2400" dirty="0" smtClean="0">
                <a:solidFill>
                  <a:schemeClr val="tx1"/>
                </a:solidFill>
                <a:latin typeface="Arial Black" pitchFamily="34" charset="0"/>
              </a:rPr>
              <a:t>saturation of the equipment park with automatic machines and automated production lines.</a:t>
            </a:r>
            <a:endParaRPr lang="ru-RU" sz="2400" dirty="0" smtClean="0">
              <a:solidFill>
                <a:schemeClr val="tx1"/>
              </a:solidFill>
              <a:latin typeface="Arial Black"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2124075" y="5445125"/>
            <a:ext cx="184150" cy="366713"/>
          </a:xfrm>
          <a:prstGeom prst="rect">
            <a:avLst/>
          </a:prstGeom>
          <a:noFill/>
          <a:ln w="9525">
            <a:noFill/>
            <a:miter lim="800000"/>
            <a:headEnd/>
            <a:tailEnd/>
          </a:ln>
        </p:spPr>
        <p:txBody>
          <a:bodyPr wrap="none" anchor="ctr">
            <a:spAutoFit/>
          </a:bodyPr>
          <a:lstStyle/>
          <a:p>
            <a:endParaRPr lang="ru-RU"/>
          </a:p>
        </p:txBody>
      </p:sp>
      <p:sp>
        <p:nvSpPr>
          <p:cNvPr id="19461" name="Rectangle 7"/>
          <p:cNvSpPr>
            <a:spLocks noChangeArrowheads="1"/>
          </p:cNvSpPr>
          <p:nvPr/>
        </p:nvSpPr>
        <p:spPr bwMode="auto">
          <a:xfrm>
            <a:off x="0" y="4572000"/>
            <a:ext cx="9144000" cy="646331"/>
          </a:xfrm>
          <a:prstGeom prst="rect">
            <a:avLst/>
          </a:prstGeom>
          <a:noFill/>
          <a:ln w="9525">
            <a:noFill/>
            <a:miter lim="800000"/>
            <a:headEnd/>
            <a:tailEnd/>
          </a:ln>
        </p:spPr>
        <p:txBody>
          <a:bodyPr wrap="square" anchor="ctr">
            <a:spAutoFit/>
          </a:bodyPr>
          <a:lstStyle/>
          <a:p>
            <a:pPr algn="just"/>
            <a:endParaRPr lang="en-GB" b="1" dirty="0" smtClean="0">
              <a:solidFill>
                <a:srgbClr val="FF3300"/>
              </a:solidFill>
            </a:endParaRPr>
          </a:p>
          <a:p>
            <a:pPr algn="just"/>
            <a:endParaRPr lang="en-GB" b="1" dirty="0" smtClean="0">
              <a:solidFill>
                <a:srgbClr val="FF3300"/>
              </a:solidFill>
            </a:endParaRPr>
          </a:p>
        </p:txBody>
      </p:sp>
      <p:sp>
        <p:nvSpPr>
          <p:cNvPr id="6" name="Прямоугольник 5"/>
          <p:cNvSpPr/>
          <p:nvPr/>
        </p:nvSpPr>
        <p:spPr>
          <a:xfrm>
            <a:off x="304800" y="228600"/>
            <a:ext cx="8839200" cy="369332"/>
          </a:xfrm>
          <a:prstGeom prst="rect">
            <a:avLst/>
          </a:prstGeom>
        </p:spPr>
        <p:txBody>
          <a:bodyPr wrap="square">
            <a:spAutoFit/>
          </a:bodyPr>
          <a:lstStyle/>
          <a:p>
            <a:r>
              <a:rPr lang="en-US" b="1" dirty="0" smtClean="0">
                <a:solidFill>
                  <a:srgbClr val="FF0000"/>
                </a:solidFill>
              </a:rPr>
              <a:t>SYSTEM OF STATISTICAL INDICATORS OF ENTERPRISE PERFORMANCE</a:t>
            </a:r>
            <a:endParaRPr lang="ru-RU" b="1" dirty="0">
              <a:solidFill>
                <a:srgbClr val="FF0000"/>
              </a:solidFill>
            </a:endParaRPr>
          </a:p>
        </p:txBody>
      </p:sp>
      <p:sp>
        <p:nvSpPr>
          <p:cNvPr id="7" name="Прямоугольник 6"/>
          <p:cNvSpPr/>
          <p:nvPr/>
        </p:nvSpPr>
        <p:spPr>
          <a:xfrm>
            <a:off x="228600" y="685800"/>
            <a:ext cx="8610600" cy="646331"/>
          </a:xfrm>
          <a:prstGeom prst="rect">
            <a:avLst/>
          </a:prstGeom>
        </p:spPr>
        <p:txBody>
          <a:bodyPr wrap="square">
            <a:spAutoFit/>
          </a:bodyPr>
          <a:lstStyle/>
          <a:p>
            <a:r>
              <a:rPr lang="en-US" b="1" dirty="0" smtClean="0"/>
              <a:t>The production result of the enterprise's activity is the volume of products produced, and the financial result is profit.</a:t>
            </a:r>
            <a:endParaRPr lang="ru-RU" b="1" dirty="0"/>
          </a:p>
        </p:txBody>
      </p:sp>
      <p:sp>
        <p:nvSpPr>
          <p:cNvPr id="8" name="Прямоугольник 7"/>
          <p:cNvSpPr/>
          <p:nvPr/>
        </p:nvSpPr>
        <p:spPr>
          <a:xfrm>
            <a:off x="228600" y="1676400"/>
            <a:ext cx="8686800" cy="5262979"/>
          </a:xfrm>
          <a:prstGeom prst="rect">
            <a:avLst/>
          </a:prstGeom>
        </p:spPr>
        <p:txBody>
          <a:bodyPr wrap="square">
            <a:spAutoFit/>
          </a:bodyPr>
          <a:lstStyle/>
          <a:p>
            <a:pPr algn="just">
              <a:buFont typeface="Wingdings" pitchFamily="2" charset="2"/>
              <a:buChar char="q"/>
            </a:pPr>
            <a:r>
              <a:rPr lang="en-US" sz="2000" b="1" i="1" dirty="0" smtClean="0">
                <a:solidFill>
                  <a:srgbClr val="FF0000"/>
                </a:solidFill>
              </a:rPr>
              <a:t>Semi-finished products </a:t>
            </a:r>
            <a:r>
              <a:rPr lang="en-US" sz="2000" dirty="0" smtClean="0"/>
              <a:t>can be used at the enterprise itself, sold, left for replenishment of stocks.</a:t>
            </a:r>
          </a:p>
          <a:p>
            <a:pPr algn="just">
              <a:buFont typeface="Wingdings" pitchFamily="2" charset="2"/>
              <a:buChar char="q"/>
            </a:pPr>
            <a:r>
              <a:rPr lang="en-US" sz="2000" b="1" i="1" dirty="0" smtClean="0">
                <a:solidFill>
                  <a:srgbClr val="FF0000"/>
                </a:solidFill>
              </a:rPr>
              <a:t>Work in progress </a:t>
            </a:r>
            <a:r>
              <a:rPr lang="en-US" sz="2000" dirty="0" smtClean="0"/>
              <a:t>- all types of products (in any workshop, including the final one) that have not received a finished presentation, as well as have not received documentary confirmation of readiness and suitability. </a:t>
            </a:r>
          </a:p>
          <a:p>
            <a:pPr algn="just">
              <a:buFont typeface="Wingdings" pitchFamily="2" charset="2"/>
              <a:buChar char="q"/>
            </a:pPr>
            <a:r>
              <a:rPr lang="en-US" sz="2000" b="1" i="1" dirty="0" smtClean="0">
                <a:solidFill>
                  <a:srgbClr val="FF0000"/>
                </a:solidFill>
              </a:rPr>
              <a:t>A finished product </a:t>
            </a:r>
            <a:r>
              <a:rPr lang="en-US" sz="2000" dirty="0" smtClean="0"/>
              <a:t>is a product that has passed all the necessary stages of processing, received documentary confirmation of readiness and suitability and entered the finished product warehouse.</a:t>
            </a:r>
          </a:p>
          <a:p>
            <a:pPr algn="just">
              <a:buFont typeface="Wingdings" pitchFamily="2" charset="2"/>
              <a:buChar char="q"/>
            </a:pPr>
            <a:r>
              <a:rPr lang="en-US" sz="2000" dirty="0" smtClean="0"/>
              <a:t>The volume of the result of production activities intended for sale is called </a:t>
            </a:r>
            <a:r>
              <a:rPr lang="en-US" sz="2000" b="1" i="1" dirty="0" smtClean="0">
                <a:solidFill>
                  <a:srgbClr val="FF0000"/>
                </a:solidFill>
              </a:rPr>
              <a:t>commercial output</a:t>
            </a:r>
            <a:r>
              <a:rPr lang="en-US" sz="2000" dirty="0" smtClean="0"/>
              <a:t>. </a:t>
            </a:r>
          </a:p>
          <a:p>
            <a:pPr algn="just">
              <a:buFont typeface="Wingdings" pitchFamily="2" charset="2"/>
              <a:buChar char="q"/>
            </a:pPr>
            <a:r>
              <a:rPr lang="en-US" sz="2000" b="1" i="1" dirty="0" smtClean="0">
                <a:solidFill>
                  <a:srgbClr val="FF0000"/>
                </a:solidFill>
              </a:rPr>
              <a:t>Shipped or released products </a:t>
            </a:r>
            <a:r>
              <a:rPr lang="en-US" sz="2000" dirty="0" smtClean="0"/>
              <a:t>(products, semi-finished products, works and services performed) are products for which payment documents were submitted to the bank, but not paid by the buyer. </a:t>
            </a:r>
            <a:endParaRPr lang="ru-RU" sz="2000" dirty="0" smtClean="0"/>
          </a:p>
          <a:p>
            <a:pPr algn="just">
              <a:buFont typeface="Wingdings" pitchFamily="2" charset="2"/>
              <a:buChar char="q"/>
            </a:pPr>
            <a:r>
              <a:rPr lang="en-US" sz="2000" b="1" i="1" dirty="0" smtClean="0">
                <a:solidFill>
                  <a:srgbClr val="FF0000"/>
                </a:solidFill>
              </a:rPr>
              <a:t>Sold products </a:t>
            </a:r>
            <a:r>
              <a:rPr lang="en-US" sz="2000" dirty="0" smtClean="0"/>
              <a:t>- products for which money was transferred to the current account of the enterprise</a:t>
            </a:r>
            <a:endParaRPr lang="ru-RU" sz="2000" dirty="0" smtClean="0"/>
          </a:p>
          <a:p>
            <a:endParaRPr lang="en-US" dirty="0" smtClean="0"/>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95</TotalTime>
  <Words>1160</Words>
  <PresentationFormat>Экран (4:3)</PresentationFormat>
  <Paragraphs>155</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Справедливость</vt:lpstr>
      <vt:lpstr>Topic 1. Enterprise as an object of study.</vt:lpstr>
      <vt:lpstr>Слайд 2</vt:lpstr>
      <vt:lpstr>Слайд 3</vt:lpstr>
      <vt:lpstr>Слайд 4</vt:lpstr>
      <vt:lpstr>Слайд 5</vt:lpstr>
      <vt:lpstr>Слайд 6</vt:lpstr>
      <vt:lpstr>Слайд 7</vt:lpstr>
      <vt:lpstr>Слайд 8</vt:lpstr>
      <vt:lpstr>The production program is a system of planned targets for the release of products of the established nomenclature, assortment and quality, designed to meet various needs.. </vt:lpstr>
      <vt:lpstr>The production capacity of an enterprise (workshop or production site) is characterized by the maximum amount of products of appropriate quality and range that can be produced by it per unit of time with full use of fixed assets under optimal operating conditions.</vt:lpstr>
      <vt:lpstr>The theoretical (design) capacity characterizes the maximum possible production output under ideal conditions for the operation of production.   Economic capacity is understood as the production limit, which is unprofitable for an enterprise to exceed due to a large increase in production costs or any other reasons.  Maximum capacity - the theoretically possible production output during the reporting period with the usual composition of mastered products, without restrictions on the part of labor factors and materials, with the possibility of increasing shifts and working days, as well as using only installed equipment, ready for work.  Practical capacity is the highest output that can be achieved in a plant under real-world conditions.</vt:lpstr>
      <vt:lpstr>The value of production capacity is influenced by various factors:   - the quantitative composition of fixed assets, their structure, the proportion of the active part of fixed assets;   - the age composition of the equipment, taking into account obsolescence, the rate of renewal of fixed assets;   - the degree of progressiveness of the types of technological equipment, tools, devices used;</vt:lpstr>
      <vt:lpstr>- the qualitative composition of fixed assets,   the level of progressiveness of the equipment used at all stages of the production process,   the saturation of the equipment park with automatic machines and automated production lines.</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 Enterprise as an object of study.</dc:title>
  <dc:creator>Алия Кабдулшарипова</dc:creator>
  <cp:lastModifiedBy>User</cp:lastModifiedBy>
  <cp:revision>2</cp:revision>
  <dcterms:created xsi:type="dcterms:W3CDTF">2021-08-28T11:53:47Z</dcterms:created>
  <dcterms:modified xsi:type="dcterms:W3CDTF">2021-10-18T11:44:59Z</dcterms:modified>
</cp:coreProperties>
</file>